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0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1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12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13.xml" ContentType="application/vnd.openxmlformats-officedocument.presentationml.notesSlide+xml"/>
  <Override PartName="/ppt/embeddings/oleObject23.bin" ContentType="application/vnd.openxmlformats-officedocument.oleObject"/>
  <Override PartName="/ppt/notesSlides/notesSlide14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26.bin" ContentType="application/vnd.openxmlformats-officedocument.oleObject"/>
  <Override PartName="/ppt/notesSlides/notesSlide17.xml" ContentType="application/vnd.openxmlformats-officedocument.presentationml.notesSlide+xml"/>
  <Override PartName="/ppt/embeddings/oleObject27.bin" ContentType="application/vnd.openxmlformats-officedocument.oleObject"/>
  <Override PartName="/ppt/notesSlides/notesSlide18.xml" ContentType="application/vnd.openxmlformats-officedocument.presentationml.notesSlide+xml"/>
  <Override PartName="/ppt/embeddings/oleObject28.bin" ContentType="application/vnd.openxmlformats-officedocument.oleObject"/>
  <Override PartName="/ppt/notesSlides/notesSlide19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0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35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26.xml" ContentType="application/vnd.openxmlformats-officedocument.presentationml.notesSlide+xml"/>
  <Override PartName="/ppt/embeddings/oleObject39.bin" ContentType="application/vnd.openxmlformats-officedocument.oleObject"/>
  <Override PartName="/ppt/notesSlides/notesSlide27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28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45.bin" ContentType="application/vnd.openxmlformats-officedocument.oleObject"/>
  <Override PartName="/ppt/notesSlides/notesSlide31.xml" ContentType="application/vnd.openxmlformats-officedocument.presentationml.notesSlide+xml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notesSlides/notesSlide32.xml" ContentType="application/vnd.openxmlformats-officedocument.presentationml.notesSlide+xml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33.xml" ContentType="application/vnd.openxmlformats-officedocument.presentationml.notesSlide+xml"/>
  <Override PartName="/ppt/embeddings/oleObject52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notesSlides/notesSlide45.xml" ContentType="application/vnd.openxmlformats-officedocument.presentationml.notesSlide+xml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notesSlides/notesSlide48.xml" ContentType="application/vnd.openxmlformats-officedocument.presentationml.notesSlide+xml"/>
  <Override PartName="/ppt/embeddings/oleObject65.bin" ContentType="application/vnd.openxmlformats-officedocument.oleObject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notesSlides/notesSlide51.xml" ContentType="application/vnd.openxmlformats-officedocument.presentationml.notesSlide+xml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notesSlides/notesSlide52.xml" ContentType="application/vnd.openxmlformats-officedocument.presentationml.notesSlide+xml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notesSlides/notesSlide53.xml" ContentType="application/vnd.openxmlformats-officedocument.presentationml.notesSlide+xml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embeddings/oleObject75.bin" ContentType="application/vnd.openxmlformats-officedocument.oleObject"/>
  <Override PartName="/ppt/notesSlides/notesSlide56.xml" ContentType="application/vnd.openxmlformats-officedocument.presentationml.notesSlide+xml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notesSlides/notesSlide57.xml" ContentType="application/vnd.openxmlformats-officedocument.presentationml.notesSlide+xml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notesSlides/notesSlide58.xml" ContentType="application/vnd.openxmlformats-officedocument.presentationml.notesSlide+xml"/>
  <Override PartName="/ppt/embeddings/oleObject82.bin" ContentType="application/vnd.openxmlformats-officedocument.oleObject"/>
  <Override PartName="/ppt/notesSlides/notesSlide59.xml" ContentType="application/vnd.openxmlformats-officedocument.presentationml.notesSlide+xml"/>
  <Override PartName="/ppt/embeddings/oleObject83.bin" ContentType="application/vnd.openxmlformats-officedocument.oleObject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notesSlides/notesSlide62.xml" ContentType="application/vnd.openxmlformats-officedocument.presentationml.notesSlide+xml"/>
  <Override PartName="/ppt/embeddings/oleObject86.bin" ContentType="application/vnd.openxmlformats-officedocument.oleObject"/>
  <Override PartName="/ppt/notesSlides/notesSlide63.xml" ContentType="application/vnd.openxmlformats-officedocument.presentationml.notesSlide+xml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notesSlides/notesSlide64.xml" ContentType="application/vnd.openxmlformats-officedocument.presentationml.notesSlide+xml"/>
  <Override PartName="/ppt/embeddings/oleObject90.bin" ContentType="application/vnd.openxmlformats-officedocument.oleObject"/>
  <Override PartName="/ppt/notesSlides/notesSlide65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67"/>
  </p:notesMasterIdLst>
  <p:handoutMasterIdLst>
    <p:handoutMasterId r:id="rId68"/>
  </p:handoutMasterIdLst>
  <p:sldIdLst>
    <p:sldId id="256" r:id="rId2"/>
    <p:sldId id="379" r:id="rId3"/>
    <p:sldId id="380" r:id="rId4"/>
    <p:sldId id="367" r:id="rId5"/>
    <p:sldId id="418" r:id="rId6"/>
    <p:sldId id="369" r:id="rId7"/>
    <p:sldId id="266" r:id="rId8"/>
    <p:sldId id="383" r:id="rId9"/>
    <p:sldId id="268" r:id="rId10"/>
    <p:sldId id="269" r:id="rId11"/>
    <p:sldId id="270" r:id="rId12"/>
    <p:sldId id="271" r:id="rId13"/>
    <p:sldId id="274" r:id="rId14"/>
    <p:sldId id="272" r:id="rId15"/>
    <p:sldId id="419" r:id="rId16"/>
    <p:sldId id="276" r:id="rId17"/>
    <p:sldId id="386" r:id="rId18"/>
    <p:sldId id="387" r:id="rId19"/>
    <p:sldId id="388" r:id="rId20"/>
    <p:sldId id="389" r:id="rId21"/>
    <p:sldId id="391" r:id="rId22"/>
    <p:sldId id="392" r:id="rId23"/>
    <p:sldId id="393" r:id="rId24"/>
    <p:sldId id="415" r:id="rId25"/>
    <p:sldId id="423" r:id="rId26"/>
    <p:sldId id="417" r:id="rId27"/>
    <p:sldId id="407" r:id="rId28"/>
    <p:sldId id="409" r:id="rId29"/>
    <p:sldId id="411" r:id="rId30"/>
    <p:sldId id="412" r:id="rId31"/>
    <p:sldId id="413" r:id="rId32"/>
    <p:sldId id="404" r:id="rId33"/>
    <p:sldId id="406" r:id="rId34"/>
    <p:sldId id="420" r:id="rId35"/>
    <p:sldId id="397" r:id="rId36"/>
    <p:sldId id="398" r:id="rId37"/>
    <p:sldId id="399" r:id="rId38"/>
    <p:sldId id="400" r:id="rId39"/>
    <p:sldId id="401" r:id="rId40"/>
    <p:sldId id="421" r:id="rId41"/>
    <p:sldId id="403" r:id="rId42"/>
    <p:sldId id="422" r:id="rId43"/>
    <p:sldId id="347" r:id="rId44"/>
    <p:sldId id="281" r:id="rId45"/>
    <p:sldId id="284" r:id="rId46"/>
    <p:sldId id="336" r:id="rId47"/>
    <p:sldId id="335" r:id="rId48"/>
    <p:sldId id="290" r:id="rId49"/>
    <p:sldId id="348" r:id="rId50"/>
    <p:sldId id="424" r:id="rId51"/>
    <p:sldId id="425" r:id="rId52"/>
    <p:sldId id="426" r:id="rId53"/>
    <p:sldId id="294" r:id="rId54"/>
    <p:sldId id="427" r:id="rId55"/>
    <p:sldId id="428" r:id="rId56"/>
    <p:sldId id="429" r:id="rId57"/>
    <p:sldId id="430" r:id="rId58"/>
    <p:sldId id="431" r:id="rId59"/>
    <p:sldId id="297" r:id="rId60"/>
    <p:sldId id="349" r:id="rId61"/>
    <p:sldId id="350" r:id="rId62"/>
    <p:sldId id="354" r:id="rId63"/>
    <p:sldId id="356" r:id="rId64"/>
    <p:sldId id="359" r:id="rId65"/>
    <p:sldId id="360" r:id="rId6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AFF"/>
    <a:srgbClr val="00CC00"/>
    <a:srgbClr val="0000FF"/>
    <a:srgbClr val="FF6600"/>
    <a:srgbClr val="99FF66"/>
    <a:srgbClr val="66FF99"/>
    <a:srgbClr val="84F371"/>
    <a:srgbClr val="FFFF99"/>
    <a:srgbClr val="E0E4E9"/>
    <a:srgbClr val="84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5" autoAdjust="0"/>
    <p:restoredTop sz="97634" autoAdjust="0"/>
  </p:normalViewPr>
  <p:slideViewPr>
    <p:cSldViewPr>
      <p:cViewPr varScale="1">
        <p:scale>
          <a:sx n="105" d="100"/>
          <a:sy n="105" d="100"/>
        </p:scale>
        <p:origin x="-184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3.emf"/><Relationship Id="rId3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3.emf"/><Relationship Id="rId3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0.emf"/><Relationship Id="rId5" Type="http://schemas.openxmlformats.org/officeDocument/2006/relationships/image" Target="../media/image12.emf"/><Relationship Id="rId6" Type="http://schemas.openxmlformats.org/officeDocument/2006/relationships/image" Target="../media/image9.emf"/><Relationship Id="rId7" Type="http://schemas.openxmlformats.org/officeDocument/2006/relationships/image" Target="../media/image14.emf"/><Relationship Id="rId8" Type="http://schemas.openxmlformats.org/officeDocument/2006/relationships/image" Target="../media/image15.emf"/><Relationship Id="rId1" Type="http://schemas.openxmlformats.org/officeDocument/2006/relationships/image" Target="../media/image13.emf"/><Relationship Id="rId2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3.emf"/><Relationship Id="rId3" Type="http://schemas.openxmlformats.org/officeDocument/2006/relationships/image" Target="../media/image2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2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2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2.emf"/><Relationship Id="rId5" Type="http://schemas.openxmlformats.org/officeDocument/2006/relationships/image" Target="../media/image9.emf"/><Relationship Id="rId6" Type="http://schemas.openxmlformats.org/officeDocument/2006/relationships/image" Target="../media/image16.emf"/><Relationship Id="rId1" Type="http://schemas.openxmlformats.org/officeDocument/2006/relationships/image" Target="../media/image8.emf"/><Relationship Id="rId2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5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May 2012: Santa</a:t>
            </a:r>
            <a:r>
              <a:rPr lang="en-US" b="0" baseline="0" dirty="0" smtClean="0"/>
              <a:t> Fe Institute Workshop on Smart Grid, Santa Fe, NM</a:t>
            </a:r>
          </a:p>
          <a:p>
            <a:r>
              <a:rPr lang="en-US" b="0" baseline="0" dirty="0" smtClean="0"/>
              <a:t>July 2012: Network Science Workshop, Chinese University of Hong Kong, HK (Raymond </a:t>
            </a:r>
            <a:r>
              <a:rPr lang="en-US" b="0" baseline="0" dirty="0" err="1" smtClean="0"/>
              <a:t>Yeung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Sept 2012: Melbourne University, EEE Department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Pascal van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Hentenryck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February 13, 2013: ITA Workshop, San Diego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May 20, 2013: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IEEE Workshop on Modeling and Simulation of Cyber-Physical Energy Systems, Berkeley, CA (Peter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Palensky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Edward A. Lee)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Oct 31, 2013: Google, Mountain View, CA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Arun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Mazumdar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Nov 5, 2013: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Asilomar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Conference, invited session on Power Networks (Edmund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Yeh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Nov 15, 2013: NSF Workshop on Smart Grid, Washington DC (</a:t>
            </a:r>
            <a:r>
              <a:rPr lang="en-US" baseline="0" dirty="0" err="1" smtClean="0">
                <a:latin typeface="Arial" pitchFamily="34" charset="0"/>
              </a:rPr>
              <a:t>Giannakis</a:t>
            </a:r>
            <a:r>
              <a:rPr lang="en-US" baseline="0" dirty="0" smtClean="0">
                <a:latin typeface="Arial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</a:rPr>
              <a:t>Sairaj</a:t>
            </a:r>
            <a:r>
              <a:rPr lang="en-US" baseline="0" dirty="0" smtClean="0">
                <a:latin typeface="Arial" pitchFamily="34" charset="0"/>
              </a:rPr>
              <a:t>, SL)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Dec 2, 2013: UCLA EE (Mani </a:t>
            </a:r>
            <a:r>
              <a:rPr lang="en-US" baseline="0" dirty="0" err="1" smtClean="0">
                <a:latin typeface="Arial" pitchFamily="34" charset="0"/>
              </a:rPr>
              <a:t>Srivastava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Dec 5, 2013: Keynote,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GlobalSIP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(Global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on Signal &amp; Info Processing) Symposium on Signal Processing in Smart Grid 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Shalinee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Kishore,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Lalitha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Sankar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Jan 16, 2014: Stanford Smart Grid seminar (Ram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Rajagopal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Baosen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Zhang)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 4, 2014: 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9</a:t>
            </a:r>
            <a:r>
              <a:rPr lang="en-US" sz="1200" b="0" kern="1200" baseline="300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Annual CARNEGIE MELLON CONFERENCE ON THE ELECTRICITY INDUSTRY, (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Marija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Ilic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Krishnan Kant)</a:t>
            </a:r>
          </a:p>
          <a:p>
            <a:r>
              <a:rPr lang="en-US" b="0" dirty="0" smtClean="0"/>
              <a:t>May 22, 2014: UC Berkeley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Kameshwar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Oct 3, 2014: ASU (</a:t>
            </a:r>
            <a:r>
              <a:rPr lang="en-US" b="0" baseline="0" dirty="0" err="1" smtClean="0"/>
              <a:t>Junshan</a:t>
            </a:r>
            <a:r>
              <a:rPr lang="en-US" b="0" baseline="0" dirty="0" smtClean="0"/>
              <a:t> Zhang)</a:t>
            </a:r>
          </a:p>
          <a:p>
            <a:r>
              <a:rPr lang="en-US" b="0" dirty="0" smtClean="0"/>
              <a:t>Nov 3,</a:t>
            </a:r>
            <a:r>
              <a:rPr lang="en-US" b="0" baseline="0" dirty="0" smtClean="0"/>
              <a:t> 2014: </a:t>
            </a:r>
            <a:r>
              <a:rPr lang="en-US" b="0" baseline="0" dirty="0" err="1" smtClean="0"/>
              <a:t>Asilomar</a:t>
            </a:r>
            <a:r>
              <a:rPr lang="en-US" b="0" baseline="0" dirty="0" smtClean="0"/>
              <a:t> Conference, invited session on Smart Grid: learning and optimization, Pacific Grove, CA</a:t>
            </a:r>
          </a:p>
          <a:p>
            <a:r>
              <a:rPr lang="en-US" b="0" baseline="0" dirty="0" smtClean="0"/>
              <a:t>Nov 10, 2014: EE Control Group, Berkeley (Claire Tomlin)</a:t>
            </a:r>
          </a:p>
          <a:p>
            <a:r>
              <a:rPr lang="en-US" b="0" baseline="0" dirty="0" smtClean="0"/>
              <a:t>Jan 16, 2015, Grid Science Winter School and Conference (Scott Backhaus, </a:t>
            </a:r>
            <a:r>
              <a:rPr lang="en-US" b="0" baseline="0" dirty="0" err="1" smtClean="0"/>
              <a:t>Misha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Chertkov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9, 2015: 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Advanced Mathematical Methods For Energy Systems: from Theory to Practice, Moscow, Russia 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Janusz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Bialek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Skoltech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7, 2015, Tsinghua power systems group (Prof Song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Yonghua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21, 2015: Hong Kong University, EEE (David Hill, Victor Li)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12.emf"/><Relationship Id="rId14" Type="http://schemas.openxmlformats.org/officeDocument/2006/relationships/oleObject" Target="../embeddings/oleObject12.bin"/><Relationship Id="rId15" Type="http://schemas.openxmlformats.org/officeDocument/2006/relationships/image" Target="../media/image9.emf"/><Relationship Id="rId16" Type="http://schemas.openxmlformats.org/officeDocument/2006/relationships/oleObject" Target="../embeddings/oleObject13.bin"/><Relationship Id="rId17" Type="http://schemas.openxmlformats.org/officeDocument/2006/relationships/image" Target="../media/image14.emf"/><Relationship Id="rId18" Type="http://schemas.openxmlformats.org/officeDocument/2006/relationships/oleObject" Target="../embeddings/oleObject14.bin"/><Relationship Id="rId19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7.emf"/><Relationship Id="rId10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oleObject" Target="../embeddings/oleObject19.bin"/><Relationship Id="rId13" Type="http://schemas.openxmlformats.org/officeDocument/2006/relationships/image" Target="../media/image9.emf"/><Relationship Id="rId14" Type="http://schemas.openxmlformats.org/officeDocument/2006/relationships/oleObject" Target="../embeddings/oleObject20.bin"/><Relationship Id="rId15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7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10.emf"/><Relationship Id="rId10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23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4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23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41.bin"/><Relationship Id="rId7" Type="http://schemas.openxmlformats.org/officeDocument/2006/relationships/image" Target="../media/image27.emf"/><Relationship Id="rId8" Type="http://schemas.openxmlformats.org/officeDocument/2006/relationships/image" Target="../media/image29.png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28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46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48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49.bin"/><Relationship Id="rId11" Type="http://schemas.openxmlformats.org/officeDocument/2006/relationships/image" Target="../media/image3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50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51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23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2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56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57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58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emf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emf"/><Relationship Id="rId12" Type="http://schemas.openxmlformats.org/officeDocument/2006/relationships/oleObject" Target="../embeddings/oleObject64.bin"/><Relationship Id="rId13" Type="http://schemas.openxmlformats.org/officeDocument/2006/relationships/image" Target="../media/image5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60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6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62.bin"/><Relationship Id="rId9" Type="http://schemas.openxmlformats.org/officeDocument/2006/relationships/image" Target="../media/image51.emf"/><Relationship Id="rId10" Type="http://schemas.openxmlformats.org/officeDocument/2006/relationships/oleObject" Target="../embeddings/oleObject6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65.bin"/><Relationship Id="rId5" Type="http://schemas.openxmlformats.org/officeDocument/2006/relationships/image" Target="../media/image5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66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67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68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27.emf"/><Relationship Id="rId8" Type="http://schemas.openxmlformats.org/officeDocument/2006/relationships/image" Target="../media/image29.png"/><Relationship Id="rId9" Type="http://schemas.openxmlformats.org/officeDocument/2006/relationships/oleObject" Target="../embeddings/oleObject70.bin"/><Relationship Id="rId10" Type="http://schemas.openxmlformats.org/officeDocument/2006/relationships/image" Target="../media/image2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71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73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74.bin"/><Relationship Id="rId7" Type="http://schemas.openxmlformats.org/officeDocument/2006/relationships/image" Target="../media/image48.emf"/><Relationship Id="rId8" Type="http://schemas.openxmlformats.org/officeDocument/2006/relationships/image" Target="../media/image24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75.bin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76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78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79.bin"/><Relationship Id="rId11" Type="http://schemas.openxmlformats.org/officeDocument/2006/relationships/image" Target="../media/image37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80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81.bin"/><Relationship Id="rId7" Type="http://schemas.openxmlformats.org/officeDocument/2006/relationships/image" Target="../media/image39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82.bin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83.bin"/><Relationship Id="rId5" Type="http://schemas.openxmlformats.org/officeDocument/2006/relationships/image" Target="../media/image54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oleObject" Target="../embeddings/oleObject84.bin"/><Relationship Id="rId5" Type="http://schemas.openxmlformats.org/officeDocument/2006/relationships/image" Target="../media/image56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57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86.bin"/><Relationship Id="rId5" Type="http://schemas.openxmlformats.org/officeDocument/2006/relationships/image" Target="../media/image57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87.bin"/><Relationship Id="rId5" Type="http://schemas.openxmlformats.org/officeDocument/2006/relationships/image" Target="../media/image58.emf"/><Relationship Id="rId6" Type="http://schemas.openxmlformats.org/officeDocument/2006/relationships/oleObject" Target="../embeddings/oleObject88.bin"/><Relationship Id="rId7" Type="http://schemas.openxmlformats.org/officeDocument/2006/relationships/image" Target="../media/image59.emf"/><Relationship Id="rId8" Type="http://schemas.openxmlformats.org/officeDocument/2006/relationships/oleObject" Target="../embeddings/oleObject89.bin"/><Relationship Id="rId9" Type="http://schemas.openxmlformats.org/officeDocument/2006/relationships/image" Target="../media/image57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image" Target="../media/image24.e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92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1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9.emf"/><Relationship Id="rId10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altLang="zh-CN" sz="3600" dirty="0" smtClean="0">
                <a:ea typeface="宋体" pitchFamily="2" charset="-122"/>
              </a:rPr>
              <a:t>Design and Stability of </a:t>
            </a:r>
            <a:br>
              <a:rPr lang="en-US" altLang="zh-CN" sz="3600" dirty="0" smtClean="0">
                <a:ea typeface="宋体" pitchFamily="2" charset="-122"/>
              </a:rPr>
            </a:br>
            <a:r>
              <a:rPr lang="en-US" altLang="zh-CN" sz="3600" dirty="0" smtClean="0">
                <a:ea typeface="宋体" pitchFamily="2" charset="-122"/>
              </a:rPr>
              <a:t>Load-side</a:t>
            </a:r>
            <a:r>
              <a:rPr lang="en-US" altLang="zh-CN" sz="3600" dirty="0">
                <a:ea typeface="宋体" pitchFamily="2" charset="-122"/>
              </a:rPr>
              <a:t> </a:t>
            </a:r>
            <a:r>
              <a:rPr lang="en-US" altLang="zh-CN" sz="3600" dirty="0" smtClean="0">
                <a:ea typeface="宋体" pitchFamily="2" charset="-122"/>
              </a:rPr>
              <a:t>Frequency Control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5800" y="2667000"/>
            <a:ext cx="3200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err="1">
                <a:latin typeface="Trebuchet MS" pitchFamily="34" charset="0"/>
              </a:rPr>
              <a:t>Changhong</a:t>
            </a:r>
            <a:r>
              <a:rPr lang="en-US" sz="2800" kern="0" dirty="0">
                <a:latin typeface="Trebuchet MS" pitchFamily="34" charset="0"/>
              </a:rPr>
              <a:t> Zhao*         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latin typeface="Trebuchet MS" pitchFamily="34" charset="0"/>
              </a:rPr>
              <a:t>Enrique </a:t>
            </a:r>
            <a:r>
              <a:rPr lang="en-US" sz="2800" kern="0" dirty="0" err="1" smtClean="0">
                <a:latin typeface="Trebuchet MS" pitchFamily="34" charset="0"/>
              </a:rPr>
              <a:t>Mallada</a:t>
            </a:r>
            <a:r>
              <a:rPr lang="en-US" sz="2800" kern="0" dirty="0" smtClean="0">
                <a:latin typeface="Trebuchet MS" pitchFamily="34" charset="0"/>
              </a:rPr>
              <a:t>*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solidFill>
                  <a:srgbClr val="0000FF"/>
                </a:solidFill>
                <a:latin typeface="Trebuchet MS" pitchFamily="34" charset="0"/>
              </a:rPr>
              <a:t>Steven Low</a:t>
            </a:r>
            <a:endParaRPr lang="en-US" sz="2400" kern="0" dirty="0" smtClean="0">
              <a:solidFill>
                <a:srgbClr val="0000FF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EE, CMS, Caltech</a:t>
            </a: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87568" y="6031468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July </a:t>
            </a:r>
            <a:r>
              <a:rPr lang="en-US" dirty="0" smtClean="0"/>
              <a:t>2015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29400" y="3124200"/>
            <a:ext cx="160020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err="1" smtClean="0">
                <a:solidFill>
                  <a:srgbClr val="000000"/>
                </a:solidFill>
                <a:latin typeface="Trebuchet MS" pitchFamily="34" charset="0"/>
              </a:rPr>
              <a:t>Lina</a:t>
            </a:r>
            <a:r>
              <a:rPr lang="en-US" sz="2800" kern="0" dirty="0" smtClean="0">
                <a:solidFill>
                  <a:srgbClr val="000000"/>
                </a:solidFill>
                <a:latin typeface="Trebuchet MS" pitchFamily="34" charset="0"/>
              </a:rPr>
              <a:t> Li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Harvard</a:t>
            </a: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038599" y="3124200"/>
            <a:ext cx="236220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err="1" smtClean="0">
                <a:solidFill>
                  <a:srgbClr val="000000"/>
                </a:solidFill>
                <a:latin typeface="Trebuchet MS" pitchFamily="34" charset="0"/>
              </a:rPr>
              <a:t>Ufuk</a:t>
            </a:r>
            <a:r>
              <a:rPr lang="en-US" sz="2800" kern="0" dirty="0" smtClean="0">
                <a:solidFill>
                  <a:srgbClr val="000000"/>
                </a:solidFill>
                <a:latin typeface="Trebuchet MS" pitchFamily="34" charset="0"/>
              </a:rPr>
              <a:t> </a:t>
            </a:r>
            <a:r>
              <a:rPr lang="en-US" sz="2800" kern="0" dirty="0" err="1" smtClean="0">
                <a:solidFill>
                  <a:srgbClr val="000000"/>
                </a:solidFill>
                <a:latin typeface="Trebuchet MS" pitchFamily="34" charset="0"/>
              </a:rPr>
              <a:t>Topcu</a:t>
            </a:r>
            <a:endParaRPr lang="en-US" sz="28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U Penn</a:t>
            </a: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889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997785"/>
              </p:ext>
            </p:extLst>
          </p:nvPr>
        </p:nvGraphicFramePr>
        <p:xfrm>
          <a:off x="969963" y="1476375"/>
          <a:ext cx="5888037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49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476375"/>
                        <a:ext cx="5888037" cy="199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2580382"/>
            <a:ext cx="60198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Generator bus: </a:t>
            </a:r>
            <a:r>
              <a:rPr lang="en-US" sz="3200" i="1" dirty="0" err="1" smtClean="0">
                <a:latin typeface="Times New Roman"/>
                <a:cs typeface="Times New Roman"/>
              </a:rPr>
              <a:t>M</a:t>
            </a:r>
            <a:r>
              <a:rPr lang="en-US" sz="3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800" dirty="0" smtClean="0"/>
              <a:t> &gt; 0</a:t>
            </a:r>
          </a:p>
          <a:p>
            <a:r>
              <a:rPr lang="en-US" sz="2800" dirty="0" smtClean="0"/>
              <a:t>Load bus:         </a:t>
            </a:r>
            <a:r>
              <a:rPr lang="en-US" sz="3200" i="1" dirty="0" err="1">
                <a:latin typeface="Times New Roman"/>
                <a:cs typeface="Times New Roman"/>
              </a:rPr>
              <a:t>M</a:t>
            </a:r>
            <a:r>
              <a:rPr lang="en-US" sz="3200" i="1" baseline="-25000" dirty="0" err="1">
                <a:latin typeface="Times New Roman"/>
                <a:cs typeface="Times New Roman"/>
              </a:rPr>
              <a:t>i</a:t>
            </a:r>
            <a:r>
              <a:rPr lang="en-US" sz="2800" dirty="0"/>
              <a:t> </a:t>
            </a:r>
            <a:r>
              <a:rPr lang="en-US" sz="2800" dirty="0" smtClean="0"/>
              <a:t>= 0</a:t>
            </a:r>
            <a:endParaRPr lang="en-US" sz="28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6484937" y="4238626"/>
            <a:ext cx="2354263" cy="2543174"/>
            <a:chOff x="6180137" y="76200"/>
            <a:chExt cx="2735263" cy="2924174"/>
          </a:xfrm>
        </p:grpSpPr>
        <p:grpSp>
          <p:nvGrpSpPr>
            <p:cNvPr id="30" name="Group 29"/>
            <p:cNvGrpSpPr/>
            <p:nvPr/>
          </p:nvGrpSpPr>
          <p:grpSpPr>
            <a:xfrm>
              <a:off x="6180137" y="76200"/>
              <a:ext cx="2735263" cy="2163762"/>
              <a:chOff x="6019800" y="2484438"/>
              <a:chExt cx="2735263" cy="2163762"/>
            </a:xfrm>
          </p:grpSpPr>
          <p:cxnSp>
            <p:nvCxnSpPr>
              <p:cNvPr id="36" name="Straight Connector 35"/>
              <p:cNvCxnSpPr/>
              <p:nvPr/>
            </p:nvCxnSpPr>
            <p:spPr bwMode="auto">
              <a:xfrm>
                <a:off x="6934200" y="3657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8610600" y="29718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8610600" y="4038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V="1">
                <a:off x="6934200" y="32766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>
                <a:off x="6934200" y="38862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6934200" y="4114800"/>
                <a:ext cx="228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Arrow Connector 43"/>
              <p:cNvCxnSpPr/>
              <p:nvPr/>
            </p:nvCxnSpPr>
            <p:spPr bwMode="auto">
              <a:xfrm>
                <a:off x="7162800" y="41148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Straight Arrow Connector 44"/>
              <p:cNvCxnSpPr/>
              <p:nvPr/>
            </p:nvCxnSpPr>
            <p:spPr bwMode="auto">
              <a:xfrm>
                <a:off x="6477000" y="3962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aphicFrame>
            <p:nvGraphicFramePr>
              <p:cNvPr id="47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3564885"/>
                  </p:ext>
                </p:extLst>
              </p:nvPr>
            </p:nvGraphicFramePr>
            <p:xfrm>
              <a:off x="6019800" y="3581400"/>
              <a:ext cx="466725" cy="584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650" name="Equation" r:id="rId6" imgW="215900" imgH="241300" progId="Equation.3">
                      <p:embed/>
                    </p:oleObj>
                  </mc:Choice>
                  <mc:Fallback>
                    <p:oleObj name="Equation" r:id="rId6" imgW="215900" imgH="241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19800" y="3581400"/>
                            <a:ext cx="466725" cy="584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51499214"/>
                  </p:ext>
                </p:extLst>
              </p:nvPr>
            </p:nvGraphicFramePr>
            <p:xfrm>
              <a:off x="6858000" y="3181350"/>
              <a:ext cx="192088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651" name="Equation" r:id="rId8" imgW="88900" imgH="165100" progId="Equation.3">
                      <p:embed/>
                    </p:oleObj>
                  </mc:Choice>
                  <mc:Fallback>
                    <p:oleObj name="Equation" r:id="rId8" imgW="88900" imgH="165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0" y="3181350"/>
                            <a:ext cx="192088" cy="400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17693223"/>
                  </p:ext>
                </p:extLst>
              </p:nvPr>
            </p:nvGraphicFramePr>
            <p:xfrm>
              <a:off x="8507413" y="2484438"/>
              <a:ext cx="24765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652" name="Equation" r:id="rId10" imgW="114300" imgH="190500" progId="Equation.3">
                      <p:embed/>
                    </p:oleObj>
                  </mc:Choice>
                  <mc:Fallback>
                    <p:oleObj name="Equation" r:id="rId10" imgW="114300" imgH="1905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07413" y="2484438"/>
                            <a:ext cx="247650" cy="460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80896556"/>
                </p:ext>
              </p:extLst>
            </p:nvPr>
          </p:nvGraphicFramePr>
          <p:xfrm>
            <a:off x="7593013" y="588962"/>
            <a:ext cx="384175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653" name="Equation" r:id="rId12" imgW="177800" imgH="228600" progId="Equation.3">
                    <p:embed/>
                  </p:oleObj>
                </mc:Choice>
                <mc:Fallback>
                  <p:oleObj name="Equation" r:id="rId12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3013" y="588962"/>
                          <a:ext cx="384175" cy="552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63114747"/>
                </p:ext>
              </p:extLst>
            </p:nvPr>
          </p:nvGraphicFramePr>
          <p:xfrm>
            <a:off x="6858000" y="2312987"/>
            <a:ext cx="1028700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654" name="Equation" r:id="rId14" imgW="393700" imgH="254000" progId="Equation.3">
                    <p:embed/>
                  </p:oleObj>
                </mc:Choice>
                <mc:Fallback>
                  <p:oleObj name="Equation" r:id="rId14" imgW="3937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0" y="2312987"/>
                          <a:ext cx="1028700" cy="687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914400" y="4028182"/>
            <a:ext cx="4724400" cy="11336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Damping/</a:t>
            </a:r>
            <a:r>
              <a:rPr lang="en-US" sz="2800" dirty="0" err="1" smtClean="0"/>
              <a:t>uncontr</a:t>
            </a:r>
            <a:r>
              <a:rPr lang="en-US" sz="2800" dirty="0" smtClean="0"/>
              <a:t> loads: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Controllable loads:</a:t>
            </a:r>
            <a:endParaRPr lang="en-US" sz="2800" dirty="0"/>
          </a:p>
        </p:txBody>
      </p:sp>
      <p:graphicFrame>
        <p:nvGraphicFramePr>
          <p:cNvPr id="5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41127"/>
              </p:ext>
            </p:extLst>
          </p:nvPr>
        </p:nvGraphicFramePr>
        <p:xfrm>
          <a:off x="4953000" y="3962400"/>
          <a:ext cx="14478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55" name="Equation" r:id="rId16" imgW="1612900" imgH="622300" progId="Equation.3">
                  <p:embed/>
                </p:oleObj>
              </mc:Choice>
              <mc:Fallback>
                <p:oleObj name="Equation" r:id="rId16" imgW="1612900" imgH="622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962400"/>
                        <a:ext cx="14478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681583"/>
              </p:ext>
            </p:extLst>
          </p:nvPr>
        </p:nvGraphicFramePr>
        <p:xfrm>
          <a:off x="4953000" y="4648200"/>
          <a:ext cx="3079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56" name="Equation" r:id="rId18" imgW="342900" imgH="520700" progId="Equation.3">
                  <p:embed/>
                </p:oleObj>
              </mc:Choice>
              <mc:Fallback>
                <p:oleObj name="Equation" r:id="rId18" imgW="3429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648200"/>
                        <a:ext cx="3079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4474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484937" y="4238626"/>
            <a:ext cx="2354263" cy="2543174"/>
            <a:chOff x="6180137" y="76200"/>
            <a:chExt cx="2735263" cy="2924174"/>
          </a:xfrm>
        </p:grpSpPr>
        <p:grpSp>
          <p:nvGrpSpPr>
            <p:cNvPr id="28" name="Group 27"/>
            <p:cNvGrpSpPr/>
            <p:nvPr/>
          </p:nvGrpSpPr>
          <p:grpSpPr>
            <a:xfrm>
              <a:off x="6180137" y="76200"/>
              <a:ext cx="2735263" cy="2163762"/>
              <a:chOff x="6019800" y="2484438"/>
              <a:chExt cx="2735263" cy="2163762"/>
            </a:xfrm>
          </p:grpSpPr>
          <p:cxnSp>
            <p:nvCxnSpPr>
              <p:cNvPr id="31" name="Straight Connector 30"/>
              <p:cNvCxnSpPr/>
              <p:nvPr/>
            </p:nvCxnSpPr>
            <p:spPr bwMode="auto">
              <a:xfrm>
                <a:off x="6934200" y="3657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8610600" y="29718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8610600" y="4038600"/>
                <a:ext cx="0" cy="609600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V="1">
                <a:off x="6934200" y="32766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6934200" y="3886200"/>
                <a:ext cx="1676400" cy="457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6934200" y="4114800"/>
                <a:ext cx="2286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Arrow Connector 40"/>
              <p:cNvCxnSpPr/>
              <p:nvPr/>
            </p:nvCxnSpPr>
            <p:spPr bwMode="auto">
              <a:xfrm>
                <a:off x="7162800" y="41148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6477000" y="3962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aphicFrame>
            <p:nvGraphicFramePr>
              <p:cNvPr id="44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31617791"/>
                  </p:ext>
                </p:extLst>
              </p:nvPr>
            </p:nvGraphicFramePr>
            <p:xfrm>
              <a:off x="6019800" y="3581400"/>
              <a:ext cx="466725" cy="584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7445" name="Equation" r:id="rId4" imgW="215900" imgH="241300" progId="Equation.3">
                      <p:embed/>
                    </p:oleObj>
                  </mc:Choice>
                  <mc:Fallback>
                    <p:oleObj name="Equation" r:id="rId4" imgW="215900" imgH="2413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19800" y="3581400"/>
                            <a:ext cx="466725" cy="584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183062"/>
                  </p:ext>
                </p:extLst>
              </p:nvPr>
            </p:nvGraphicFramePr>
            <p:xfrm>
              <a:off x="6858000" y="3181350"/>
              <a:ext cx="192088" cy="400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7446" name="Equation" r:id="rId6" imgW="88900" imgH="165100" progId="Equation.3">
                      <p:embed/>
                    </p:oleObj>
                  </mc:Choice>
                  <mc:Fallback>
                    <p:oleObj name="Equation" r:id="rId6" imgW="88900" imgH="165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8000" y="3181350"/>
                            <a:ext cx="192088" cy="400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4620095"/>
                  </p:ext>
                </p:extLst>
              </p:nvPr>
            </p:nvGraphicFramePr>
            <p:xfrm>
              <a:off x="8507413" y="2484438"/>
              <a:ext cx="247650" cy="460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7447" name="Equation" r:id="rId8" imgW="114300" imgH="190500" progId="Equation.3">
                      <p:embed/>
                    </p:oleObj>
                  </mc:Choice>
                  <mc:Fallback>
                    <p:oleObj name="Equation" r:id="rId8" imgW="114300" imgH="1905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507413" y="2484438"/>
                            <a:ext cx="247650" cy="4603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26625081"/>
                </p:ext>
              </p:extLst>
            </p:nvPr>
          </p:nvGraphicFramePr>
          <p:xfrm>
            <a:off x="7593013" y="588962"/>
            <a:ext cx="384175" cy="552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7448" name="Equation" r:id="rId10" imgW="177800" imgH="228600" progId="Equation.3">
                    <p:embed/>
                  </p:oleObj>
                </mc:Choice>
                <mc:Fallback>
                  <p:oleObj name="Equation" r:id="rId10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3013" y="588962"/>
                          <a:ext cx="384175" cy="552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26968260"/>
                </p:ext>
              </p:extLst>
            </p:nvPr>
          </p:nvGraphicFramePr>
          <p:xfrm>
            <a:off x="6858000" y="2312987"/>
            <a:ext cx="1028700" cy="687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7449" name="Equation" r:id="rId12" imgW="393700" imgH="254000" progId="Equation.3">
                    <p:embed/>
                  </p:oleObj>
                </mc:Choice>
                <mc:Fallback>
                  <p:oleObj name="Equation" r:id="rId12" imgW="3937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0" y="2312987"/>
                          <a:ext cx="1028700" cy="687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872981" y="5181600"/>
            <a:ext cx="48526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 smtClean="0">
                <a:solidFill>
                  <a:srgbClr val="0000FF"/>
                </a:solidFill>
              </a:rPr>
              <a:t>wing dynamics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all variables are deviations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from nominal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extends to nonlinear power flow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312461"/>
              </p:ext>
            </p:extLst>
          </p:nvPr>
        </p:nvGraphicFramePr>
        <p:xfrm>
          <a:off x="9906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450" name="Equation" r:id="rId14" imgW="6007100" imgH="1841500" progId="Equation.3">
                  <p:embed/>
                </p:oleObj>
              </mc:Choice>
              <mc:Fallback>
                <p:oleObj name="Equation" r:id="rId1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97380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5800" y="12192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Frequency control</a:t>
            </a:r>
            <a:endParaRPr lang="en-US" sz="28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950517" y="4572000"/>
            <a:ext cx="62122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the system is in steady state</a:t>
            </a:r>
            <a:endParaRPr lang="en-US" sz="2800" dirty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Then: disturbance in gen/load … </a:t>
            </a:r>
            <a:endParaRPr 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050488"/>
              </p:ext>
            </p:extLst>
          </p:nvPr>
        </p:nvGraphicFramePr>
        <p:xfrm>
          <a:off x="2165350" y="5181600"/>
          <a:ext cx="4006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965" name="Equation" r:id="rId4" imgW="4267200" imgH="635000" progId="Equation.3">
                  <p:embed/>
                </p:oleObj>
              </mc:Choice>
              <mc:Fallback>
                <p:oleObj name="Equation" r:id="rId4" imgW="4267200" imgH="635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5181600"/>
                        <a:ext cx="40068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785912"/>
              </p:ext>
            </p:extLst>
          </p:nvPr>
        </p:nvGraphicFramePr>
        <p:xfrm>
          <a:off x="9906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966" name="Equation" r:id="rId6" imgW="6007100" imgH="1841500" progId="Equation.3">
                  <p:embed/>
                </p:oleObj>
              </mc:Choice>
              <mc:Fallback>
                <p:oleObj name="Equation" r:id="rId6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0210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Frequency control</a:t>
            </a:r>
            <a:endParaRPr lang="en-US" sz="2800" dirty="0" smtClean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2667000" y="2209800"/>
            <a:ext cx="152400" cy="2514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747029" y="4724400"/>
            <a:ext cx="1681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current</a:t>
            </a:r>
          </a:p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approach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3886200" y="2209800"/>
            <a:ext cx="1524000" cy="2590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566429" y="4724400"/>
            <a:ext cx="1681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l</a:t>
            </a:r>
            <a:r>
              <a:rPr lang="en-US" sz="2800" dirty="0" smtClean="0">
                <a:solidFill>
                  <a:srgbClr val="0000FF"/>
                </a:solidFill>
              </a:rPr>
              <a:t>oad-side</a:t>
            </a:r>
          </a:p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control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7483"/>
              </p:ext>
            </p:extLst>
          </p:nvPr>
        </p:nvGraphicFramePr>
        <p:xfrm>
          <a:off x="12954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89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 bwMode="auto">
          <a:xfrm>
            <a:off x="3581400" y="1524000"/>
            <a:ext cx="457200" cy="685800"/>
          </a:xfrm>
          <a:prstGeom prst="ellips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942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3716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Given: disturbance in gens/loads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Current: adapt remaining generators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re-balance power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</a:t>
            </a:r>
            <a:r>
              <a:rPr lang="en-US" altLang="zh-CN" dirty="0" err="1" smtClean="0">
                <a:ea typeface="宋体" pitchFamily="2" charset="-122"/>
              </a:rPr>
              <a:t>freq</a:t>
            </a:r>
            <a:r>
              <a:rPr lang="en-US" altLang="zh-CN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and inter-area flows (zero ACE) 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Our goal: adapt controllable </a:t>
            </a:r>
            <a:r>
              <a:rPr lang="en-US" altLang="zh-CN" dirty="0">
                <a:ea typeface="宋体" pitchFamily="2" charset="-122"/>
              </a:rPr>
              <a:t>loads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re-balance power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restore nominal </a:t>
            </a:r>
            <a:r>
              <a:rPr lang="en-US" altLang="zh-CN" dirty="0" err="1">
                <a:ea typeface="宋体" pitchFamily="2" charset="-122"/>
              </a:rPr>
              <a:t>freq</a:t>
            </a:r>
            <a:r>
              <a:rPr lang="en-US" altLang="zh-CN" dirty="0">
                <a:ea typeface="宋体" pitchFamily="2" charset="-122"/>
              </a:rPr>
              <a:t> and inter-area </a:t>
            </a:r>
            <a:r>
              <a:rPr lang="en-US" altLang="zh-CN" dirty="0" smtClean="0">
                <a:ea typeface="宋体" pitchFamily="2" charset="-122"/>
              </a:rPr>
              <a:t>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… while minimizing disutility of load control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Frequency control</a:t>
            </a:r>
            <a:endParaRPr lang="en-US" sz="2800" dirty="0" smtClean="0"/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674926"/>
              </p:ext>
            </p:extLst>
          </p:nvPr>
        </p:nvGraphicFramePr>
        <p:xfrm>
          <a:off x="7620000" y="2387601"/>
          <a:ext cx="533399" cy="50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9" name="Equation" r:id="rId4" imgW="546100" imgH="584200" progId="Equation.3">
                  <p:embed/>
                </p:oleObj>
              </mc:Choice>
              <mc:Fallback>
                <p:oleObj name="Equation" r:id="rId4" imgW="546100" imgH="584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387601"/>
                        <a:ext cx="533399" cy="507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836786"/>
              </p:ext>
            </p:extLst>
          </p:nvPr>
        </p:nvGraphicFramePr>
        <p:xfrm>
          <a:off x="7185025" y="4729163"/>
          <a:ext cx="33496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90" name="Equation" r:id="rId6" imgW="342900" imgH="520700" progId="Equation.3">
                  <p:embed/>
                </p:oleObj>
              </mc:Choice>
              <mc:Fallback>
                <p:oleObj name="Equation" r:id="rId6" imgW="3429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5025" y="4729163"/>
                        <a:ext cx="33496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8463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Network model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Load-side frequency control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Details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55052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b="1" dirty="0" smtClean="0">
                <a:solidFill>
                  <a:srgbClr val="0000FF"/>
                </a:solidFill>
              </a:rPr>
              <a:t>Main references: </a:t>
            </a:r>
          </a:p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Low, </a:t>
            </a:r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Zhao, Low, CDC </a:t>
            </a:r>
            <a:r>
              <a:rPr lang="en-US" dirty="0">
                <a:solidFill>
                  <a:srgbClr val="0000FF"/>
                </a:solidFill>
              </a:rPr>
              <a:t>2014, Zhao et al CISS </a:t>
            </a:r>
            <a:r>
              <a:rPr lang="en-US" dirty="0" smtClean="0">
                <a:solidFill>
                  <a:srgbClr val="0000FF"/>
                </a:solidFill>
              </a:rPr>
              <a:t>2015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219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4" name="Oval 13"/>
          <p:cNvSpPr/>
          <p:nvPr/>
        </p:nvSpPr>
        <p:spPr bwMode="auto">
          <a:xfrm>
            <a:off x="3581400" y="1447800"/>
            <a:ext cx="457200" cy="685800"/>
          </a:xfrm>
          <a:prstGeom prst="ellips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347483"/>
              </p:ext>
            </p:extLst>
          </p:nvPr>
        </p:nvGraphicFramePr>
        <p:xfrm>
          <a:off x="12954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939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495800" y="4191000"/>
            <a:ext cx="3810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248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4" name="Oval 13"/>
          <p:cNvSpPr/>
          <p:nvPr/>
        </p:nvSpPr>
        <p:spPr bwMode="auto">
          <a:xfrm>
            <a:off x="3581400" y="1447800"/>
            <a:ext cx="457200" cy="685800"/>
          </a:xfrm>
          <a:prstGeom prst="ellips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800907"/>
              </p:ext>
            </p:extLst>
          </p:nvPr>
        </p:nvGraphicFramePr>
        <p:xfrm>
          <a:off x="1295400" y="1477963"/>
          <a:ext cx="5888038" cy="199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682" name="Equation" r:id="rId4" imgW="6007100" imgH="1841500" progId="Equation.3">
                  <p:embed/>
                </p:oleObj>
              </mc:Choice>
              <mc:Fallback>
                <p:oleObj name="Equation" r:id="rId4" imgW="60071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77963"/>
                        <a:ext cx="5888038" cy="199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0938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1430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Design control law</a:t>
            </a:r>
            <a:endParaRPr lang="en-US" sz="2000" dirty="0">
              <a:solidFill>
                <a:srgbClr val="0000FF"/>
              </a:solidFill>
            </a:endParaRPr>
          </a:p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whose equilibrium</a:t>
            </a:r>
          </a:p>
          <a:p>
            <a:pPr indent="-4764" algn="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olves: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119891"/>
              </p:ext>
            </p:extLst>
          </p:nvPr>
        </p:nvGraphicFramePr>
        <p:xfrm>
          <a:off x="2819400" y="1066800"/>
          <a:ext cx="4191000" cy="281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06" name="Equation" r:id="rId4" imgW="2057400" imgH="1409700" progId="Equation.3">
                  <p:embed/>
                </p:oleObj>
              </mc:Choice>
              <mc:Fallback>
                <p:oleObj name="Equation" r:id="rId4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066800"/>
                        <a:ext cx="4191000" cy="28193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86600" y="1916668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ower 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667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nter-area flows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35052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line limits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1143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oad disutility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105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freq</a:t>
            </a:r>
            <a:r>
              <a:rPr lang="en-US" dirty="0" smtClean="0">
                <a:solidFill>
                  <a:srgbClr val="0000FF"/>
                </a:solidFill>
              </a:rPr>
              <a:t> will emerge as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Lagrange multiplier</a:t>
            </a:r>
          </a:p>
          <a:p>
            <a:pPr indent="-4764" algn="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or power imbalance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622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305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Design control (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G, F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err="1" smtClean="0">
                <a:ea typeface="宋体" pitchFamily="2" charset="-122"/>
              </a:rPr>
              <a:t>s.t.</a:t>
            </a:r>
            <a:r>
              <a:rPr lang="en-US" altLang="zh-CN" dirty="0" smtClean="0">
                <a:ea typeface="宋体" pitchFamily="2" charset="-122"/>
              </a:rPr>
              <a:t> closed-loop system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s stable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has equilibrium that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2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0097620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839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450912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1840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Connector 2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673767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841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94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381690"/>
            <a:ext cx="4114800" cy="40011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2011 Southwest blackout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77" y="2590800"/>
            <a:ext cx="6886123" cy="3725646"/>
          </a:xfrm>
          <a:prstGeom prst="rect">
            <a:avLst/>
          </a:prstGeom>
        </p:spPr>
      </p:pic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458200" cy="1447800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All buses synchronized to same nominal frequency (US: 60 Hz; Europe/China: 50 Hz)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Supply-demand imbalance </a:t>
            </a:r>
            <a:r>
              <a:rPr lang="en-US" altLang="zh-CN" sz="2200" dirty="0" smtClean="0">
                <a:ea typeface="宋体" pitchFamily="2" charset="-122"/>
                <a:sym typeface="Wingdings"/>
              </a:rPr>
              <a:t> </a:t>
            </a:r>
            <a:r>
              <a:rPr lang="en-US" altLang="zh-CN" sz="2200" dirty="0">
                <a:ea typeface="宋体" pitchFamily="2" charset="-122"/>
                <a:sym typeface="Wingdings"/>
              </a:rPr>
              <a:t>f</a:t>
            </a:r>
            <a:r>
              <a:rPr lang="en-US" altLang="zh-CN" sz="2200" dirty="0" smtClean="0">
                <a:ea typeface="宋体" pitchFamily="2" charset="-122"/>
              </a:rPr>
              <a:t>requency fluctuation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71282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Distributed algorithm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Stability analysis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Control goals in equilibrium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73391929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866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8288560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867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037890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68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36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5486400"/>
            <a:ext cx="6858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Primary</a:t>
            </a:r>
            <a:r>
              <a:rPr lang="en-US" sz="2400" dirty="0" smtClean="0">
                <a:solidFill>
                  <a:srgbClr val="0000FF"/>
                </a:solidFill>
              </a:rPr>
              <a:t> load-side frequency control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ompletely decentralized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6400" y="990600"/>
            <a:ext cx="5486400" cy="4419600"/>
            <a:chOff x="1676400" y="914400"/>
            <a:chExt cx="5486400" cy="441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914400"/>
              <a:ext cx="5486400" cy="436487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6553200" y="3276600"/>
              <a:ext cx="5334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828800" y="4114800"/>
              <a:ext cx="5029200" cy="1219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828800" y="3200400"/>
              <a:ext cx="3048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>
                <a:solidFill>
                  <a:srgbClr val="0000FF"/>
                </a:solidFill>
              </a:rPr>
              <a:t>Zhao, </a:t>
            </a:r>
            <a:r>
              <a:rPr lang="en-US" sz="1200" dirty="0" err="1">
                <a:solidFill>
                  <a:srgbClr val="0000FF"/>
                </a:solidFill>
              </a:rPr>
              <a:t>Topcu</a:t>
            </a:r>
            <a:r>
              <a:rPr lang="en-US" sz="1200" dirty="0">
                <a:solidFill>
                  <a:srgbClr val="0000FF"/>
                </a:solidFill>
              </a:rPr>
              <a:t>, Li, </a:t>
            </a:r>
            <a:r>
              <a:rPr lang="en-US" sz="1200" dirty="0" smtClean="0">
                <a:solidFill>
                  <a:srgbClr val="0000FF"/>
                </a:solidFill>
              </a:rPr>
              <a:t>Low. TAC 2014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90600"/>
            <a:ext cx="5486400" cy="43648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Zhao</a:t>
            </a:r>
            <a:r>
              <a:rPr lang="en-US" sz="1200" dirty="0">
                <a:solidFill>
                  <a:srgbClr val="0000FF"/>
                </a:solidFill>
              </a:rPr>
              <a:t>, </a:t>
            </a:r>
            <a:r>
              <a:rPr lang="en-US" sz="1200" dirty="0" smtClean="0">
                <a:solidFill>
                  <a:srgbClr val="0000FF"/>
                </a:solidFill>
              </a:rPr>
              <a:t>Low. </a:t>
            </a:r>
            <a:r>
              <a:rPr lang="en-US" sz="1200" dirty="0" err="1" smtClean="0">
                <a:solidFill>
                  <a:srgbClr val="0000FF"/>
                </a:solidFill>
              </a:rPr>
              <a:t>Allerton</a:t>
            </a:r>
            <a:r>
              <a:rPr lang="en-US" sz="1200" dirty="0" smtClean="0">
                <a:solidFill>
                  <a:srgbClr val="0000FF"/>
                </a:solidFill>
              </a:rPr>
              <a:t>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5486400"/>
            <a:ext cx="6858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Secondary </a:t>
            </a:r>
            <a:r>
              <a:rPr lang="en-US" sz="2400" dirty="0" smtClean="0">
                <a:solidFill>
                  <a:srgbClr val="0000FF"/>
                </a:solidFill>
              </a:rPr>
              <a:t>load-side frequency control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ommunication with neighbors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5486400"/>
            <a:ext cx="71628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With</a:t>
            </a:r>
            <a:r>
              <a:rPr lang="en-US" sz="2400" b="1" dirty="0" smtClean="0">
                <a:solidFill>
                  <a:srgbClr val="0000FF"/>
                </a:solidFill>
              </a:rPr>
              <a:t> generator-side </a:t>
            </a:r>
            <a:r>
              <a:rPr lang="en-US" sz="2400" dirty="0" smtClean="0">
                <a:solidFill>
                  <a:srgbClr val="0000FF"/>
                </a:solidFill>
              </a:rPr>
              <a:t>control, </a:t>
            </a:r>
            <a:r>
              <a:rPr lang="en-US" sz="2400" b="1" dirty="0" smtClean="0">
                <a:solidFill>
                  <a:srgbClr val="0000FF"/>
                </a:solidFill>
              </a:rPr>
              <a:t>nonlinear</a:t>
            </a:r>
            <a:r>
              <a:rPr lang="en-US" sz="2400" dirty="0" smtClean="0">
                <a:solidFill>
                  <a:srgbClr val="0000FF"/>
                </a:solidFill>
              </a:rPr>
              <a:t> power flow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oad-side improves both transient &amp; </a:t>
            </a:r>
            <a:r>
              <a:rPr lang="en-US" sz="2400" dirty="0" err="1" smtClean="0">
                <a:solidFill>
                  <a:srgbClr val="0000FF"/>
                </a:solidFill>
              </a:rPr>
              <a:t>eq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smtClean="0">
                <a:solidFill>
                  <a:srgbClr val="0000FF"/>
                </a:solidFill>
              </a:rPr>
              <a:t>Zhao, </a:t>
            </a:r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Low. CISS 2015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990600"/>
            <a:ext cx="5486400" cy="4364871"/>
            <a:chOff x="1676400" y="990600"/>
            <a:chExt cx="5486400" cy="43648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9135862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6848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7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14096" y="1752600"/>
            <a:ext cx="50432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0000FF"/>
                </a:solidFill>
              </a:rPr>
              <a:t>e</a:t>
            </a:r>
            <a:r>
              <a:rPr lang="en-US" sz="4800" dirty="0" smtClean="0">
                <a:solidFill>
                  <a:srgbClr val="0000FF"/>
                </a:solidFill>
              </a:rPr>
              <a:t>xample: </a:t>
            </a:r>
          </a:p>
          <a:p>
            <a:pPr algn="ctr"/>
            <a:r>
              <a:rPr lang="en-US" sz="4800" dirty="0">
                <a:solidFill>
                  <a:srgbClr val="0000FF"/>
                </a:solidFill>
              </a:rPr>
              <a:t>s</a:t>
            </a:r>
            <a:r>
              <a:rPr lang="en-US" sz="4800" dirty="0" smtClean="0">
                <a:solidFill>
                  <a:srgbClr val="0000FF"/>
                </a:solidFill>
              </a:rPr>
              <a:t>econdary control </a:t>
            </a:r>
          </a:p>
        </p:txBody>
      </p:sp>
    </p:spTree>
    <p:extLst>
      <p:ext uri="{BB962C8B-B14F-4D97-AF65-F5344CB8AC3E}">
        <p14:creationId xmlns:p14="http://schemas.microsoft.com/office/powerpoint/2010/main" val="921855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design approach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losed-loop system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stable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ts </a:t>
            </a:r>
            <a:r>
              <a:rPr lang="en-US" altLang="zh-CN" dirty="0" err="1" smtClean="0">
                <a:ea typeface="宋体" pitchFamily="2" charset="-122"/>
              </a:rPr>
              <a:t>equilibria</a:t>
            </a:r>
            <a:r>
              <a:rPr lang="en-US" altLang="zh-CN" dirty="0" smtClean="0">
                <a:ea typeface="宋体" pitchFamily="2" charset="-122"/>
              </a:rPr>
              <a:t> are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2658069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413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4788568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1414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720077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15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10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911443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58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581400"/>
            <a:ext cx="42672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3651183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673340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41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657600"/>
            <a:ext cx="42672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4552890"/>
            <a:ext cx="2971800" cy="857310"/>
            <a:chOff x="6139543" y="3105090"/>
            <a:chExt cx="2971800" cy="857310"/>
          </a:xfrm>
        </p:grpSpPr>
        <p:sp>
          <p:nvSpPr>
            <p:cNvPr id="10" name="TextBox 9"/>
            <p:cNvSpPr txBox="1"/>
            <p:nvPr/>
          </p:nvSpPr>
          <p:spPr>
            <a:xfrm>
              <a:off x="6139543" y="310509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key idea: </a:t>
              </a:r>
              <a:r>
                <a:rPr lang="en-US" sz="2000" dirty="0" smtClean="0">
                  <a:solidFill>
                    <a:srgbClr val="0000FF"/>
                  </a:solidFill>
                </a:rPr>
                <a:t>“virtual flows”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08029777"/>
                </p:ext>
              </p:extLst>
            </p:nvPr>
          </p:nvGraphicFramePr>
          <p:xfrm>
            <a:off x="7158038" y="3576637"/>
            <a:ext cx="91598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7142" name="Equation" r:id="rId6" imgW="1054100" imgH="469900" progId="Equation.3">
                    <p:embed/>
                  </p:oleObj>
                </mc:Choice>
                <mc:Fallback>
                  <p:oleObj name="Equation" r:id="rId6" imgW="10541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8038" y="3576637"/>
                          <a:ext cx="91598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Box 19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4105686"/>
            <a:ext cx="3657600" cy="275231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22" name="TextBox 21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2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48333051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7143" name="Equation" r:id="rId9" imgW="1790700" imgH="469900" progId="Equation.3">
                    <p:embed/>
                  </p:oleObj>
                </mc:Choice>
                <mc:Fallback>
                  <p:oleObj name="Equation" r:id="rId9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4" name="Straight Arrow Connector 23"/>
          <p:cNvCxnSpPr/>
          <p:nvPr/>
        </p:nvCxnSpPr>
        <p:spPr bwMode="auto">
          <a:xfrm flipV="1">
            <a:off x="4191000" y="5257800"/>
            <a:ext cx="3429000" cy="990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534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555230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52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17" name="TextBox 16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6324792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9153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6172200" y="3714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restore inter-area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43242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respect line limit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813683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43000"/>
            <a:ext cx="6629400" cy="527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02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1676400"/>
            <a:ext cx="4267200" cy="83099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Imagine when we have 50%+ renewable generation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0" y="4191000"/>
            <a:ext cx="93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(10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 l="4205" r="5814"/>
          <a:stretch>
            <a:fillRect/>
          </a:stretch>
        </p:blipFill>
        <p:spPr bwMode="auto">
          <a:xfrm>
            <a:off x="76200" y="1219200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729037" y="3138487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09054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frequency control</a:t>
            </a:r>
            <a:endParaRPr lang="en-US" sz="280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524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l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oad control:</a:t>
            </a:r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97630"/>
              </p:ext>
            </p:extLst>
          </p:nvPr>
        </p:nvGraphicFramePr>
        <p:xfrm>
          <a:off x="2913063" y="1371600"/>
          <a:ext cx="44021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3" name="Equation" r:id="rId4" imgW="4914900" imgH="939800" progId="Equation.3">
                  <p:embed/>
                </p:oleObj>
              </mc:Choice>
              <mc:Fallback>
                <p:oleObj name="Equation" r:id="rId4" imgW="4914900" imgH="93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371600"/>
                        <a:ext cx="44021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667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computation &amp; communication: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469689"/>
            <a:ext cx="6400800" cy="497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7728" y="3505200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primal </a:t>
            </a:r>
            <a:r>
              <a:rPr lang="en-US" dirty="0" err="1" smtClean="0"/>
              <a:t>var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417741"/>
            <a:ext cx="4038600" cy="23640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47728" y="4431268"/>
            <a:ext cx="118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</a:t>
            </a:r>
            <a:r>
              <a:rPr lang="en-US" dirty="0" err="1" smtClean="0"/>
              <a:t>vars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34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initial point, system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trajectory converges   s. t.</a:t>
            </a:r>
            <a:endParaRPr lang="en-US" altLang="zh-CN" sz="1800" dirty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     is unique optimal of OLC</a:t>
            </a:r>
          </a:p>
          <a:p>
            <a:pPr marL="471439" lvl="1" indent="0" eaLnBrk="1" hangingPunct="1"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nominal frequency is restored</a:t>
            </a:r>
          </a:p>
          <a:p>
            <a:pPr lvl="1" eaLnBrk="1" hangingPunct="1"/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inter-area flows are restored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line limits are respected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 works</a:t>
            </a:r>
            <a:endParaRPr lang="en-US" sz="2800" dirty="0" smtClean="0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858790"/>
              </p:ext>
            </p:extLst>
          </p:nvPr>
        </p:nvGraphicFramePr>
        <p:xfrm>
          <a:off x="1752600" y="3057526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98" name="Equation" r:id="rId4" imgW="2616200" imgH="812800" progId="Equation.3">
                  <p:embed/>
                </p:oleObj>
              </mc:Choice>
              <mc:Fallback>
                <p:oleObj name="Equation" r:id="rId4" imgW="26162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57526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986590"/>
              </p:ext>
            </p:extLst>
          </p:nvPr>
        </p:nvGraphicFramePr>
        <p:xfrm>
          <a:off x="6629400" y="3819525"/>
          <a:ext cx="1044575" cy="3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299" name="Equation" r:id="rId6" imgW="1181100" imgH="469900" progId="Equation.3">
                  <p:embed/>
                </p:oleObj>
              </mc:Choice>
              <mc:Fallback>
                <p:oleObj name="Equation" r:id="rId6" imgW="11811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819525"/>
                        <a:ext cx="1044575" cy="377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5391088"/>
              </p:ext>
            </p:extLst>
          </p:nvPr>
        </p:nvGraphicFramePr>
        <p:xfrm>
          <a:off x="6477001" y="4429125"/>
          <a:ext cx="121919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00" name="Equation" r:id="rId8" imgW="1587500" imgH="508000" progId="Equation.3">
                  <p:embed/>
                </p:oleObj>
              </mc:Choice>
              <mc:Fallback>
                <p:oleObj name="Equation" r:id="rId8" imgW="15875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1" y="4429125"/>
                        <a:ext cx="1219199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164931"/>
              </p:ext>
            </p:extLst>
          </p:nvPr>
        </p:nvGraphicFramePr>
        <p:xfrm>
          <a:off x="5715000" y="5114925"/>
          <a:ext cx="17240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01" name="Equation" r:id="rId10" imgW="1981200" imgH="546100" progId="Equation.3">
                  <p:embed/>
                </p:oleObj>
              </mc:Choice>
              <mc:Fallback>
                <p:oleObj name="Equation" r:id="rId10" imgW="19812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14925"/>
                        <a:ext cx="17240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4958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676400" y="4038600"/>
            <a:ext cx="5562599" cy="1219200"/>
            <a:chOff x="457201" y="5638800"/>
            <a:chExt cx="5562599" cy="1219200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744537" y="5715000"/>
              <a:ext cx="260826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primary control:</a:t>
              </a:r>
            </a:p>
          </p:txBody>
        </p:sp>
        <p:graphicFrame>
          <p:nvGraphicFramePr>
            <p:cNvPr id="19" name="Object 1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543039"/>
                </p:ext>
              </p:extLst>
            </p:nvPr>
          </p:nvGraphicFramePr>
          <p:xfrm>
            <a:off x="3276600" y="6248400"/>
            <a:ext cx="27432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9949" name="Equation" r:id="rId4" imgW="1485900" imgH="254000" progId="Equation.3">
                    <p:embed/>
                  </p:oleObj>
                </mc:Choice>
                <mc:Fallback>
                  <p:oleObj name="Equation" r:id="rId4" imgW="14859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6248400"/>
                          <a:ext cx="27432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92096644"/>
                </p:ext>
              </p:extLst>
            </p:nvPr>
          </p:nvGraphicFramePr>
          <p:xfrm>
            <a:off x="3276600" y="5638800"/>
            <a:ext cx="22098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9950" name="Equation" r:id="rId6" imgW="1079500" imgH="254000" progId="Equation.3">
                    <p:embed/>
                  </p:oleObj>
                </mc:Choice>
                <mc:Fallback>
                  <p:oleObj name="Equation" r:id="rId6" imgW="10795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5638800"/>
                          <a:ext cx="22098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57201" y="63246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>
                  <a:solidFill>
                    <a:srgbClr val="0000FF"/>
                  </a:solidFill>
                  <a:ea typeface="宋体" pitchFamily="2" charset="-122"/>
                </a:rPr>
                <a:t>s</a:t>
              </a: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econdary control: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142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  <a:p>
            <a:pPr marL="0" indent="0" eaLnBrk="1" hangingPunct="1">
              <a:buNone/>
            </a:pPr>
            <a:endParaRPr lang="en-US" altLang="zh-CN" sz="1200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Virtual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Enforce desired properties on line flows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657600" y="5562600"/>
            <a:ext cx="4800600" cy="685801"/>
            <a:chOff x="6181876" y="4343400"/>
            <a:chExt cx="4800600" cy="685801"/>
          </a:xfrm>
        </p:grpSpPr>
        <p:sp>
          <p:nvSpPr>
            <p:cNvPr id="10" name="TextBox 9"/>
            <p:cNvSpPr txBox="1"/>
            <p:nvPr/>
          </p:nvSpPr>
          <p:spPr>
            <a:xfrm>
              <a:off x="6181876" y="4343400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 virtual flow = real flows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98282661"/>
                </p:ext>
              </p:extLst>
            </p:nvPr>
          </p:nvGraphicFramePr>
          <p:xfrm>
            <a:off x="8544076" y="4724401"/>
            <a:ext cx="13716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1954" name="Equation" r:id="rId4" imgW="1790700" imgH="469900" progId="Equation.3">
                    <p:embed/>
                  </p:oleObj>
                </mc:Choice>
                <mc:Fallback>
                  <p:oleObj name="Equation" r:id="rId4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44076" y="4724401"/>
                          <a:ext cx="13716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252484"/>
            <a:ext cx="2133599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1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Network model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BFBFBF"/>
                </a:solidFill>
              </a:rPr>
              <a:t>Load-side frequency control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Details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55052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b="1" dirty="0" smtClean="0">
                <a:solidFill>
                  <a:srgbClr val="0000FF"/>
                </a:solidFill>
              </a:rPr>
              <a:t>Main references: </a:t>
            </a:r>
          </a:p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Low, </a:t>
            </a:r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Zhao, Low, CDC </a:t>
            </a:r>
            <a:r>
              <a:rPr lang="en-US" dirty="0">
                <a:solidFill>
                  <a:srgbClr val="0000FF"/>
                </a:solidFill>
              </a:rPr>
              <a:t>2014, Zhao et al CISS </a:t>
            </a:r>
            <a:r>
              <a:rPr lang="en-US" dirty="0" smtClean="0">
                <a:solidFill>
                  <a:srgbClr val="0000FF"/>
                </a:solidFill>
              </a:rPr>
              <a:t>2015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30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Simulations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143000"/>
            <a:ext cx="807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Dynamic simulation of IEEE 39-bus system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0654" y="3014008"/>
            <a:ext cx="4390946" cy="19389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Power System Toolbox (RPI)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Detailed generation model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Exciter model, power system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stabilizer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Nonzero resistance lines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424770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58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Primary control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45610"/>
            <a:ext cx="6781800" cy="51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7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7" y="76200"/>
            <a:ext cx="3253563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496294"/>
            <a:ext cx="3276600" cy="3361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505200"/>
            <a:ext cx="344043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4095" y="3135868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swing dynamics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4057" y="3135868"/>
            <a:ext cx="11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OLC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0" y="6031468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90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7" y="76200"/>
            <a:ext cx="3253563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16" y="2209800"/>
            <a:ext cx="6001616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648200"/>
            <a:ext cx="60452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105" y="3733800"/>
            <a:ext cx="145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o line limits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3" y="6324600"/>
            <a:ext cx="162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line limits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125" y="4724400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otal inter-area flow is</a:t>
            </a:r>
          </a:p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he same in both cases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2847201"/>
            <a:ext cx="74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 limit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203118" y="5133201"/>
            <a:ext cx="74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 limit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4586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3716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Forward-engineering design facilitates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explicit control goals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distributed algorithms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stability analysis</a:t>
            </a:r>
          </a:p>
          <a:p>
            <a:pPr lvl="1" eaLnBrk="1" hangingPunct="1"/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Load-side frequency regulation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primary &amp; secondary control works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helps generator-side control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Conclusion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22490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load-side participation</a:t>
            </a:r>
            <a:endParaRPr lang="en-US" sz="28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812268"/>
            <a:ext cx="5410200" cy="2045732"/>
            <a:chOff x="152400" y="2743200"/>
            <a:chExt cx="5410200" cy="2045732"/>
          </a:xfrm>
        </p:grpSpPr>
        <p:cxnSp>
          <p:nvCxnSpPr>
            <p:cNvPr id="42" name="Straight Connector 41"/>
            <p:cNvCxnSpPr/>
            <p:nvPr/>
          </p:nvCxnSpPr>
          <p:spPr bwMode="auto">
            <a:xfrm flipH="1">
              <a:off x="152400" y="4419600"/>
              <a:ext cx="5410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838200" y="44196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5000" y="4419600"/>
              <a:ext cx="55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0800" y="44196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min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4419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 min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04800" y="3581400"/>
              <a:ext cx="15240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rgbClr val="0000FF"/>
                  </a:solidFill>
                </a:rPr>
                <a:t>primary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err="1">
                  <a:solidFill>
                    <a:srgbClr val="0000FF"/>
                  </a:solidFill>
                </a:rPr>
                <a:t>freq</a:t>
              </a:r>
              <a:r>
                <a:rPr lang="en-US" sz="2000" dirty="0">
                  <a:solidFill>
                    <a:srgbClr val="0000FF"/>
                  </a:solidFill>
                </a:rPr>
                <a:t> control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6096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0000FF"/>
                  </a:solidFill>
                </a:rPr>
                <a:t>secondary </a:t>
              </a:r>
              <a:r>
                <a:rPr lang="en-US" sz="2200" dirty="0" err="1" smtClean="0">
                  <a:solidFill>
                    <a:srgbClr val="0000FF"/>
                  </a:solidFill>
                </a:rPr>
                <a:t>freq</a:t>
              </a:r>
              <a:r>
                <a:rPr lang="en-US" sz="2200" dirty="0" smtClean="0">
                  <a:solidFill>
                    <a:srgbClr val="0000FF"/>
                  </a:solidFill>
                </a:rPr>
                <a:t> control</a:t>
              </a:r>
              <a:endPara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5908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7F8055"/>
                  </a:solidFill>
                </a:rPr>
                <a:t>economic</a:t>
              </a:r>
            </a:p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rPr>
                <a:t>dispatch</a:t>
              </a:r>
            </a:p>
          </p:txBody>
        </p:sp>
      </p:grp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79248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 smtClean="0">
                <a:solidFill>
                  <a:srgbClr val="0000FF"/>
                </a:solidFill>
                <a:ea typeface="宋体" pitchFamily="2" charset="-122"/>
              </a:rPr>
              <a:t>Ubiquitous continuous </a:t>
            </a:r>
            <a:r>
              <a:rPr lang="en-US" altLang="zh-CN" sz="2600" dirty="0" smtClean="0">
                <a:ea typeface="宋体" pitchFamily="2" charset="-122"/>
              </a:rPr>
              <a:t>load-side control can supplement generator-side control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faster (no/low inertia)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no extra waste or emission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more reliable (large #)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better localize disturbances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reducing generator-side control capacity</a:t>
            </a:r>
          </a:p>
        </p:txBody>
      </p:sp>
    </p:spTree>
    <p:extLst>
      <p:ext uri="{BB962C8B-B14F-4D97-AF65-F5344CB8AC3E}">
        <p14:creationId xmlns:p14="http://schemas.microsoft.com/office/powerpoint/2010/main" val="3877173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Network model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BFBFBF"/>
                </a:solidFill>
              </a:rPr>
              <a:t>Load-side frequency control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BFBFBF"/>
                </a:solidFill>
              </a:rPr>
              <a:t>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Details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55052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b="1" dirty="0" smtClean="0">
                <a:solidFill>
                  <a:srgbClr val="0000FF"/>
                </a:solidFill>
              </a:rPr>
              <a:t>Main references: </a:t>
            </a:r>
          </a:p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Low, </a:t>
            </a:r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Zhao, Low, CDC </a:t>
            </a:r>
            <a:r>
              <a:rPr lang="en-US" dirty="0">
                <a:solidFill>
                  <a:srgbClr val="0000FF"/>
                </a:solidFill>
              </a:rPr>
              <a:t>2014, Zhao et al CISS </a:t>
            </a:r>
            <a:r>
              <a:rPr lang="en-US" dirty="0" smtClean="0">
                <a:solidFill>
                  <a:srgbClr val="0000FF"/>
                </a:solidFill>
              </a:rPr>
              <a:t>2015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08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1752600"/>
            <a:ext cx="353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0000FF"/>
                </a:solidFill>
              </a:rPr>
              <a:t>m</a:t>
            </a:r>
            <a:r>
              <a:rPr lang="en-US" sz="4800" dirty="0" smtClean="0">
                <a:solidFill>
                  <a:srgbClr val="0000FF"/>
                </a:solidFill>
              </a:rPr>
              <a:t>ore details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(backup)</a:t>
            </a:r>
            <a:endParaRPr 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02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design approach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losed-loop system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stable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ts </a:t>
            </a:r>
            <a:r>
              <a:rPr lang="en-US" altLang="zh-CN" dirty="0" err="1" smtClean="0">
                <a:ea typeface="宋体" pitchFamily="2" charset="-122"/>
              </a:rPr>
              <a:t>equilibria</a:t>
            </a:r>
            <a:r>
              <a:rPr lang="en-US" altLang="zh-CN" dirty="0" smtClean="0">
                <a:ea typeface="宋体" pitchFamily="2" charset="-122"/>
              </a:rPr>
              <a:t> are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4484554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0398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297102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0399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876706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00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79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2059" y="2667000"/>
            <a:ext cx="446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Zhao et al SGC2012, Zhao et al TAC2014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94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load control (OLC) </a:t>
            </a:r>
            <a:endParaRPr lang="en-US" sz="28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553200" y="2797314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133600" y="3330714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295400" y="3768804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disturbances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30886"/>
              </p:ext>
            </p:extLst>
          </p:nvPr>
        </p:nvGraphicFramePr>
        <p:xfrm>
          <a:off x="914400" y="1293951"/>
          <a:ext cx="5334000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050" name="Equation" r:id="rId4" imgW="2197100" imgH="901700" progId="Equation.3">
                  <p:embed/>
                </p:oleObj>
              </mc:Choice>
              <mc:Fallback>
                <p:oleObj name="Equation" r:id="rId4" imgW="2197100" imgH="901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3951"/>
                        <a:ext cx="5334000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>
            <a:off x="3124200" y="3330714"/>
            <a:ext cx="685800" cy="17717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971800" y="5083314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controllable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loads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775267"/>
              </p:ext>
            </p:extLst>
          </p:nvPr>
        </p:nvGraphicFramePr>
        <p:xfrm>
          <a:off x="6172200" y="4953000"/>
          <a:ext cx="2876051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051" name="Equation" r:id="rId6" imgW="2057400" imgH="1409700" progId="Equation.3">
                  <p:embed/>
                </p:oleObj>
              </mc:Choice>
              <mc:Fallback>
                <p:oleObj name="Equation" r:id="rId6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953000"/>
                        <a:ext cx="2876051" cy="18287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03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6200" y="12192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dirty="0" smtClean="0">
                <a:ea typeface="宋体" pitchFamily="2" charset="-122"/>
              </a:rPr>
              <a:t>wing dynamics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   system dynamics + load control </a:t>
            </a:r>
            <a:br>
              <a:rPr lang="en-US" sz="2400" dirty="0" smtClean="0"/>
            </a:br>
            <a:r>
              <a:rPr lang="en-US" sz="2400" dirty="0" smtClean="0"/>
              <a:t>= primal dual </a:t>
            </a:r>
            <a:r>
              <a:rPr lang="en-US" sz="2400" dirty="0" err="1" smtClean="0"/>
              <a:t>alg</a:t>
            </a:r>
            <a:endParaRPr lang="en-US" sz="1600" dirty="0" smtClean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215713"/>
              </p:ext>
            </p:extLst>
          </p:nvPr>
        </p:nvGraphicFramePr>
        <p:xfrm>
          <a:off x="609600" y="1798638"/>
          <a:ext cx="8075612" cy="216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29" name="Equation" r:id="rId4" imgW="3086100" imgH="800100" progId="Equation.3">
                  <p:embed/>
                </p:oleObj>
              </mc:Choice>
              <mc:Fallback>
                <p:oleObj name="Equation" r:id="rId4" imgW="30861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98638"/>
                        <a:ext cx="8075612" cy="216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6200" y="4495800"/>
            <a:ext cx="8458200" cy="1571625"/>
            <a:chOff x="76200" y="4495800"/>
            <a:chExt cx="8458200" cy="1571625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845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>
                  <a:ea typeface="宋体" pitchFamily="2" charset="-122"/>
                </a:rPr>
                <a:t>l</a:t>
              </a:r>
              <a:r>
                <a:rPr lang="en-US" altLang="zh-CN" dirty="0" smtClean="0">
                  <a:ea typeface="宋体" pitchFamily="2" charset="-122"/>
                </a:rPr>
                <a:t>oad control</a:t>
              </a:r>
            </a:p>
          </p:txBody>
        </p:sp>
        <p:graphicFrame>
          <p:nvGraphicFramePr>
            <p:cNvPr id="7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91432877"/>
                </p:ext>
              </p:extLst>
            </p:nvPr>
          </p:nvGraphicFramePr>
          <p:xfrm>
            <a:off x="533400" y="5105400"/>
            <a:ext cx="33226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230" name="Equation" r:id="rId6" imgW="1270000" imgH="355600" progId="Equation.3">
                    <p:embed/>
                  </p:oleObj>
                </mc:Choice>
                <mc:Fallback>
                  <p:oleObj name="Equation" r:id="rId6" imgW="1270000" imgH="355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105400"/>
                          <a:ext cx="33226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6705600" y="5410200"/>
            <a:ext cx="194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600" y="4267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mplicit 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6781800" y="3352800"/>
            <a:ext cx="4572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038600" y="5638800"/>
            <a:ext cx="2819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4114800" y="3581400"/>
            <a:ext cx="31242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64086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800" y="1143000"/>
            <a:ext cx="7315200" cy="5334000"/>
            <a:chOff x="685800" y="1143000"/>
            <a:chExt cx="7315200" cy="5334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1143000"/>
              <a:ext cx="6629400" cy="527421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685800" y="3886200"/>
              <a:ext cx="838200" cy="2590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162800" y="3962400"/>
              <a:ext cx="838200" cy="2514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524000" y="4953000"/>
              <a:ext cx="57912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25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              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system trajectory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onverges to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is unique optimal of </a:t>
            </a:r>
            <a:r>
              <a:rPr lang="en-US" altLang="zh-CN" dirty="0" smtClean="0">
                <a:ea typeface="宋体" pitchFamily="2" charset="-122"/>
              </a:rPr>
              <a:t>OLC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is unique optimal for dual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934855"/>
              </p:ext>
            </p:extLst>
          </p:nvPr>
        </p:nvGraphicFramePr>
        <p:xfrm>
          <a:off x="4267200" y="1676400"/>
          <a:ext cx="36052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87" name="Equation" r:id="rId4" imgW="4610100" imgH="812800" progId="Equation.3">
                  <p:embed/>
                </p:oleObj>
              </mc:Choice>
              <mc:Fallback>
                <p:oleObj name="Equation" r:id="rId4" imgW="46101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36052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91692"/>
              </p:ext>
            </p:extLst>
          </p:nvPr>
        </p:nvGraphicFramePr>
        <p:xfrm>
          <a:off x="3352800" y="2971800"/>
          <a:ext cx="46196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88" name="Equation" r:id="rId6" imgW="1765300" imgH="317500" progId="Equation.3">
                  <p:embed/>
                </p:oleObj>
              </mc:Choice>
              <mc:Fallback>
                <p:oleObj name="Equation" r:id="rId6" imgW="17653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71800"/>
                        <a:ext cx="461962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060210"/>
              </p:ext>
            </p:extLst>
          </p:nvPr>
        </p:nvGraphicFramePr>
        <p:xfrm>
          <a:off x="1828800" y="3657600"/>
          <a:ext cx="13620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89" name="Equation" r:id="rId8" imgW="520700" imgH="317500" progId="Equation.3">
                  <p:embed/>
                </p:oleObj>
              </mc:Choice>
              <mc:Fallback>
                <p:oleObj name="Equation" r:id="rId8" imgW="520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657600"/>
                        <a:ext cx="136207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765412"/>
              </p:ext>
            </p:extLst>
          </p:nvPr>
        </p:nvGraphicFramePr>
        <p:xfrm>
          <a:off x="1905000" y="4325938"/>
          <a:ext cx="5302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90" name="Equation" r:id="rId10" imgW="203200" imgH="203200" progId="Equation.3">
                  <p:embed/>
                </p:oleObj>
              </mc:Choice>
              <mc:Fallback>
                <p:oleObj name="Equation" r:id="rId10" imgW="2032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325938"/>
                        <a:ext cx="5302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581145"/>
              </p:ext>
            </p:extLst>
          </p:nvPr>
        </p:nvGraphicFramePr>
        <p:xfrm>
          <a:off x="4114800" y="2265363"/>
          <a:ext cx="37877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391" name="Equation" r:id="rId12" imgW="1447800" imgH="317500" progId="Equation.3">
                  <p:embed/>
                </p:oleObj>
              </mc:Choice>
              <mc:Fallback>
                <p:oleObj name="Equation" r:id="rId12" imgW="14478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65363"/>
                        <a:ext cx="37877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5429072"/>
            <a:ext cx="7620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completely decentralized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frequency deviations contain right info for local decisions that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are globally optimal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primary control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26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990600" y="1295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Stabilize frequencies</a:t>
            </a: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Respect line limits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control goals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3524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885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337191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334694"/>
              </p:ext>
            </p:extLst>
          </p:nvPr>
        </p:nvGraphicFramePr>
        <p:xfrm>
          <a:off x="6934200" y="28194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247" name="Equation" r:id="rId4" imgW="1498600" imgH="736600" progId="Equation.3">
                  <p:embed/>
                </p:oleObj>
              </mc:Choice>
              <mc:Fallback>
                <p:oleObj name="Equation" r:id="rId4" imgW="14986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800" y="38862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724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2819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IFAC 2014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 et al,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24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315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What is the potential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7785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306696"/>
            <a:ext cx="3525569" cy="3551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4343400"/>
            <a:ext cx="3826689" cy="101566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rgbClr val="0000FF"/>
                </a:solidFill>
              </a:rPr>
              <a:t>US: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operating reserve:  13% of peak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total GFA capacity: 18%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350" y="6248400"/>
            <a:ext cx="36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Lu &amp; </a:t>
            </a:r>
            <a:r>
              <a:rPr lang="en-US" dirty="0" err="1" smtClean="0">
                <a:solidFill>
                  <a:srgbClr val="000000"/>
                </a:solidFill>
              </a:rPr>
              <a:t>Hammerstrom</a:t>
            </a:r>
            <a:r>
              <a:rPr lang="en-US" dirty="0" smtClean="0">
                <a:solidFill>
                  <a:srgbClr val="000000"/>
                </a:solidFill>
              </a:rPr>
              <a:t> (2006), PNNL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1143000"/>
            <a:ext cx="3211135" cy="120032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Residential load accounts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for ~1/3 of peak demand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61% residential appliances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are Grid Friendly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7391400" y="2362200"/>
            <a:ext cx="0" cy="9906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257800" y="1676400"/>
            <a:ext cx="6096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11074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329395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20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581400"/>
            <a:ext cx="42672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925757"/>
              </p:ext>
            </p:extLst>
          </p:nvPr>
        </p:nvGraphicFramePr>
        <p:xfrm>
          <a:off x="6172200" y="4953000"/>
          <a:ext cx="2876051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21" name="Equation" r:id="rId6" imgW="2057400" imgH="1409700" progId="Equation.3">
                  <p:embed/>
                </p:oleObj>
              </mc:Choice>
              <mc:Fallback>
                <p:oleObj name="Equation" r:id="rId6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953000"/>
                        <a:ext cx="2876051" cy="18287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0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197800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461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657600"/>
            <a:ext cx="42672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4552890"/>
            <a:ext cx="2971800" cy="857310"/>
            <a:chOff x="6139543" y="3105090"/>
            <a:chExt cx="2971800" cy="857310"/>
          </a:xfrm>
        </p:grpSpPr>
        <p:sp>
          <p:nvSpPr>
            <p:cNvPr id="10" name="TextBox 9"/>
            <p:cNvSpPr txBox="1"/>
            <p:nvPr/>
          </p:nvSpPr>
          <p:spPr>
            <a:xfrm>
              <a:off x="6139543" y="310509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key idea: </a:t>
              </a:r>
              <a:r>
                <a:rPr lang="en-US" sz="2000" dirty="0" smtClean="0">
                  <a:solidFill>
                    <a:srgbClr val="0000FF"/>
                  </a:solidFill>
                </a:rPr>
                <a:t>“virtual flows”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9491471"/>
                </p:ext>
              </p:extLst>
            </p:nvPr>
          </p:nvGraphicFramePr>
          <p:xfrm>
            <a:off x="7158038" y="3576637"/>
            <a:ext cx="91598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462" name="Equation" r:id="rId6" imgW="1054100" imgH="469900" progId="Equation.3">
                    <p:embed/>
                  </p:oleObj>
                </mc:Choice>
                <mc:Fallback>
                  <p:oleObj name="Equation" r:id="rId6" imgW="10541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8038" y="3576637"/>
                          <a:ext cx="91598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Box 19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4105686"/>
            <a:ext cx="3657600" cy="275231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22" name="TextBox 21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2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195366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463" name="Equation" r:id="rId9" imgW="1790700" imgH="469900" progId="Equation.3">
                    <p:embed/>
                  </p:oleObj>
                </mc:Choice>
                <mc:Fallback>
                  <p:oleObj name="Equation" r:id="rId9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4" name="Straight Arrow Connector 23"/>
          <p:cNvCxnSpPr/>
          <p:nvPr/>
        </p:nvCxnSpPr>
        <p:spPr bwMode="auto">
          <a:xfrm flipV="1">
            <a:off x="4191000" y="5257800"/>
            <a:ext cx="3429000" cy="990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5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464137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68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17" name="TextBox 16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10611828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469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6172200" y="3714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restore inter-area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43242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respect line limit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12260737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6200" y="10668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s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wing dynamics: 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primary control</a:t>
            </a:r>
            <a:endParaRPr lang="en-US" sz="2800" dirty="0" smtClean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106262"/>
              </p:ext>
            </p:extLst>
          </p:nvPr>
        </p:nvGraphicFramePr>
        <p:xfrm>
          <a:off x="1066800" y="1676400"/>
          <a:ext cx="7315200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443" name="Equation" r:id="rId4" imgW="7899400" imgH="2171700" progId="Equation.3">
                  <p:embed/>
                </p:oleObj>
              </mc:Choice>
              <mc:Fallback>
                <p:oleObj name="Equation" r:id="rId4" imgW="7899400" imgH="2171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315200" cy="198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6200" y="3962400"/>
            <a:ext cx="8458200" cy="962025"/>
            <a:chOff x="76200" y="4295775"/>
            <a:chExt cx="8458200" cy="962025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845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000FF"/>
                  </a:solidFill>
                  <a:ea typeface="宋体" pitchFamily="2" charset="-122"/>
                </a:rPr>
                <a:t>l</a:t>
              </a:r>
              <a:r>
                <a:rPr lang="en-US" altLang="zh-CN" dirty="0" smtClean="0">
                  <a:solidFill>
                    <a:srgbClr val="0000FF"/>
                  </a:solidFill>
                  <a:ea typeface="宋体" pitchFamily="2" charset="-122"/>
                </a:rPr>
                <a:t>oad control:</a:t>
              </a:r>
            </a:p>
          </p:txBody>
        </p:sp>
        <p:graphicFrame>
          <p:nvGraphicFramePr>
            <p:cNvPr id="7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5686154"/>
                </p:ext>
              </p:extLst>
            </p:nvPr>
          </p:nvGraphicFramePr>
          <p:xfrm>
            <a:off x="2819400" y="4295775"/>
            <a:ext cx="33226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8444" name="Equation" r:id="rId6" imgW="1270000" imgH="355600" progId="Equation.3">
                    <p:embed/>
                  </p:oleObj>
                </mc:Choice>
                <mc:Fallback>
                  <p:oleObj name="Equation" r:id="rId6" imgW="1270000" imgH="355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4295775"/>
                          <a:ext cx="33226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7848600" y="4016514"/>
            <a:ext cx="103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control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3200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mplicit 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7194550" y="2971800"/>
            <a:ext cx="577850" cy="3524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6248400" y="4419600"/>
            <a:ext cx="15557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4724400" y="3352800"/>
            <a:ext cx="3048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2514600" y="5029200"/>
            <a:ext cx="2971800" cy="2590800"/>
            <a:chOff x="685800" y="1143000"/>
            <a:chExt cx="7315200" cy="5334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00" y="1143000"/>
              <a:ext cx="6629400" cy="527421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85800" y="3886200"/>
              <a:ext cx="838200" cy="2590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162800" y="3962400"/>
              <a:ext cx="838200" cy="2514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524000" y="4953000"/>
              <a:ext cx="57912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5074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6629400" cy="5274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54034" y="2289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23877" y="4879856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40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frequency control</a:t>
            </a:r>
            <a:endParaRPr lang="en-US" sz="280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524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l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oad control:</a:t>
            </a:r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571224"/>
              </p:ext>
            </p:extLst>
          </p:nvPr>
        </p:nvGraphicFramePr>
        <p:xfrm>
          <a:off x="2913063" y="1371600"/>
          <a:ext cx="44021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475" name="Equation" r:id="rId4" imgW="4914900" imgH="939800" progId="Equation.3">
                  <p:embed/>
                </p:oleObj>
              </mc:Choice>
              <mc:Fallback>
                <p:oleObj name="Equation" r:id="rId4" imgW="4914900" imgH="93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371600"/>
                        <a:ext cx="44021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667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computation &amp; communication: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469689"/>
            <a:ext cx="6400800" cy="497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7728" y="3505200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primal </a:t>
            </a:r>
            <a:r>
              <a:rPr lang="en-US" dirty="0" err="1" smtClean="0"/>
              <a:t>var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417741"/>
            <a:ext cx="4038600" cy="23640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47728" y="4431268"/>
            <a:ext cx="118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</a:t>
            </a:r>
            <a:r>
              <a:rPr lang="en-US" dirty="0" err="1" smtClean="0"/>
              <a:t>vars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55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initial point, system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trajectory converges   s. t.</a:t>
            </a:r>
            <a:endParaRPr lang="en-US" altLang="zh-CN" sz="1800" dirty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     is unique optimal of OLC</a:t>
            </a:r>
          </a:p>
          <a:p>
            <a:pPr marL="471439" lvl="1" indent="0" eaLnBrk="1" hangingPunct="1"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nominal frequency is restored</a:t>
            </a:r>
          </a:p>
          <a:p>
            <a:pPr lvl="1" eaLnBrk="1" hangingPunct="1"/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inter-area flows are restored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line limits are respected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 works</a:t>
            </a:r>
            <a:endParaRPr lang="en-US" sz="2800" dirty="0" smtClean="0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098358"/>
              </p:ext>
            </p:extLst>
          </p:nvPr>
        </p:nvGraphicFramePr>
        <p:xfrm>
          <a:off x="1752600" y="3057526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550" name="Equation" r:id="rId4" imgW="2616200" imgH="812800" progId="Equation.3">
                  <p:embed/>
                </p:oleObj>
              </mc:Choice>
              <mc:Fallback>
                <p:oleObj name="Equation" r:id="rId4" imgW="26162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57526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561179"/>
              </p:ext>
            </p:extLst>
          </p:nvPr>
        </p:nvGraphicFramePr>
        <p:xfrm>
          <a:off x="6629400" y="3819525"/>
          <a:ext cx="1044575" cy="3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551" name="Equation" r:id="rId6" imgW="1181100" imgH="469900" progId="Equation.3">
                  <p:embed/>
                </p:oleObj>
              </mc:Choice>
              <mc:Fallback>
                <p:oleObj name="Equation" r:id="rId6" imgW="11811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819525"/>
                        <a:ext cx="1044575" cy="377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044760"/>
              </p:ext>
            </p:extLst>
          </p:nvPr>
        </p:nvGraphicFramePr>
        <p:xfrm>
          <a:off x="6477001" y="4429125"/>
          <a:ext cx="121919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552" name="Equation" r:id="rId8" imgW="1587500" imgH="508000" progId="Equation.3">
                  <p:embed/>
                </p:oleObj>
              </mc:Choice>
              <mc:Fallback>
                <p:oleObj name="Equation" r:id="rId8" imgW="15875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1" y="4429125"/>
                        <a:ext cx="1219199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554707"/>
              </p:ext>
            </p:extLst>
          </p:nvPr>
        </p:nvGraphicFramePr>
        <p:xfrm>
          <a:off x="5715000" y="5114925"/>
          <a:ext cx="17240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553" name="Equation" r:id="rId10" imgW="1981200" imgH="546100" progId="Equation.3">
                  <p:embed/>
                </p:oleObj>
              </mc:Choice>
              <mc:Fallback>
                <p:oleObj name="Equation" r:id="rId10" imgW="19812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14925"/>
                        <a:ext cx="17240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86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676400" y="4038600"/>
            <a:ext cx="5562599" cy="1219200"/>
            <a:chOff x="457201" y="5638800"/>
            <a:chExt cx="5562599" cy="1219200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744537" y="5715000"/>
              <a:ext cx="260826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primary control:</a:t>
              </a:r>
            </a:p>
          </p:txBody>
        </p:sp>
        <p:graphicFrame>
          <p:nvGraphicFramePr>
            <p:cNvPr id="19" name="Object 1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42812420"/>
                </p:ext>
              </p:extLst>
            </p:nvPr>
          </p:nvGraphicFramePr>
          <p:xfrm>
            <a:off x="3276600" y="6248400"/>
            <a:ext cx="27432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7540" name="Equation" r:id="rId4" imgW="1485900" imgH="254000" progId="Equation.3">
                    <p:embed/>
                  </p:oleObj>
                </mc:Choice>
                <mc:Fallback>
                  <p:oleObj name="Equation" r:id="rId4" imgW="14859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6248400"/>
                          <a:ext cx="27432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67932828"/>
                </p:ext>
              </p:extLst>
            </p:nvPr>
          </p:nvGraphicFramePr>
          <p:xfrm>
            <a:off x="3276600" y="5638800"/>
            <a:ext cx="22098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7541" name="Equation" r:id="rId6" imgW="1079500" imgH="254000" progId="Equation.3">
                    <p:embed/>
                  </p:oleObj>
                </mc:Choice>
                <mc:Fallback>
                  <p:oleObj name="Equation" r:id="rId6" imgW="10795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5638800"/>
                          <a:ext cx="22098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57201" y="63246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>
                  <a:solidFill>
                    <a:srgbClr val="0000FF"/>
                  </a:solidFill>
                  <a:ea typeface="宋体" pitchFamily="2" charset="-122"/>
                </a:rPr>
                <a:t>s</a:t>
              </a: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econdary control: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859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  <a:p>
            <a:pPr marL="0" indent="0" eaLnBrk="1" hangingPunct="1">
              <a:buNone/>
            </a:pPr>
            <a:endParaRPr lang="en-US" altLang="zh-CN" sz="1200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Virtual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Enforce desired properties on line flows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657600" y="5562600"/>
            <a:ext cx="4800600" cy="685801"/>
            <a:chOff x="6181876" y="4343400"/>
            <a:chExt cx="4800600" cy="685801"/>
          </a:xfrm>
        </p:grpSpPr>
        <p:sp>
          <p:nvSpPr>
            <p:cNvPr id="10" name="TextBox 9"/>
            <p:cNvSpPr txBox="1"/>
            <p:nvPr/>
          </p:nvSpPr>
          <p:spPr>
            <a:xfrm>
              <a:off x="6181876" y="4343400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 virtual flow = real flows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4428639"/>
                </p:ext>
              </p:extLst>
            </p:nvPr>
          </p:nvGraphicFramePr>
          <p:xfrm>
            <a:off x="8544076" y="4724401"/>
            <a:ext cx="13716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8547" name="Equation" r:id="rId4" imgW="1790700" imgH="469900" progId="Equation.3">
                    <p:embed/>
                  </p:oleObj>
                </mc:Choice>
                <mc:Fallback>
                  <p:oleObj name="Equation" r:id="rId4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44076" y="4724401"/>
                          <a:ext cx="13716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252484"/>
            <a:ext cx="2133599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990600" y="1295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Resynchronize/stabilize frequency</a:t>
            </a: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Respect line limits</a:t>
            </a:r>
          </a:p>
          <a:p>
            <a:pPr lvl="1" eaLnBrk="1" hangingPunct="1"/>
            <a:endParaRPr lang="en-US" altLang="zh-CN" sz="2800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sz="3200" dirty="0" smtClean="0">
              <a:ea typeface="宋体" pitchFamily="2" charset="-122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control goals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3524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885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684546"/>
              </p:ext>
            </p:extLst>
          </p:nvPr>
        </p:nvGraphicFramePr>
        <p:xfrm>
          <a:off x="6934200" y="28194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92" name="Equation" r:id="rId4" imgW="1498600" imgH="736600" progId="Equation.3">
                  <p:embed/>
                </p:oleObj>
              </mc:Choice>
              <mc:Fallback>
                <p:oleObj name="Equation" r:id="rId4" imgW="14986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838200" y="5181600"/>
            <a:ext cx="8305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Secondary control restores nominal </a:t>
            </a: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frequency but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requires local communication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3409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02904" y="4157246"/>
            <a:ext cx="260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Mallada</a:t>
            </a:r>
            <a:r>
              <a:rPr lang="en-US" sz="1600" dirty="0" smtClean="0">
                <a:solidFill>
                  <a:srgbClr val="0000FF"/>
                </a:solidFill>
              </a:rPr>
              <a:t>, et al Allerton2014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0523" y="2286000"/>
            <a:ext cx="2059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Zhao, et al TAC2014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38862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47152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209800"/>
            <a:ext cx="81534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design </a:t>
            </a:r>
            <a:r>
              <a:rPr lang="en-US" dirty="0" smtClean="0">
                <a:solidFill>
                  <a:srgbClr val="0000FF"/>
                </a:solidFill>
              </a:rPr>
              <a:t>load-side </a:t>
            </a:r>
            <a:r>
              <a:rPr lang="en-US" dirty="0" smtClean="0"/>
              <a:t>frequency control ?</a:t>
            </a:r>
          </a:p>
          <a:p>
            <a:pPr marL="0" indent="0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a typeface="宋体" pitchFamily="2" charset="-122"/>
              </a:rPr>
              <a:t>How does it interact with generator-side control ?</a:t>
            </a:r>
            <a:endParaRPr lang="en-US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456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3886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 and Low, CDC2014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Zhao, 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CISS 2015</a:t>
            </a:r>
          </a:p>
        </p:txBody>
      </p:sp>
    </p:spTree>
    <p:extLst>
      <p:ext uri="{BB962C8B-B14F-4D97-AF65-F5344CB8AC3E}">
        <p14:creationId xmlns:p14="http://schemas.microsoft.com/office/powerpoint/2010/main" val="2133900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8675" y="4658380"/>
            <a:ext cx="792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Recall model</a:t>
            </a:r>
            <a:r>
              <a:rPr lang="en-US" sz="2800" dirty="0">
                <a:solidFill>
                  <a:srgbClr val="0000FF"/>
                </a:solidFill>
              </a:rPr>
              <a:t>: linearized PF, no generator </a:t>
            </a:r>
            <a:r>
              <a:rPr lang="en-US" sz="2800" dirty="0" smtClean="0">
                <a:solidFill>
                  <a:srgbClr val="0000FF"/>
                </a:solidFill>
              </a:rPr>
              <a:t>control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4292499"/>
              </p:ext>
            </p:extLst>
          </p:nvPr>
        </p:nvGraphicFramePr>
        <p:xfrm>
          <a:off x="1722438" y="5181600"/>
          <a:ext cx="463232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Equation" r:id="rId4" imgW="2222500" imgH="647700" progId="Equation.3">
                  <p:embed/>
                </p:oleObj>
              </mc:Choice>
              <mc:Fallback>
                <p:oleObj name="Equation" r:id="rId4" imgW="2222500" imgH="647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5181600"/>
                        <a:ext cx="4632325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643750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tion" r:id="rId6" imgW="2362200" imgH="914400" progId="Equation.3">
                  <p:embed/>
                </p:oleObj>
              </mc:Choice>
              <mc:Fallback>
                <p:oleObj name="Equation" r:id="rId6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810000" y="5181600"/>
            <a:ext cx="9906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962400" y="2514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89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14800" y="4800600"/>
            <a:ext cx="4262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generator bus:  </a:t>
            </a:r>
            <a:r>
              <a:rPr lang="en-US" sz="2000" dirty="0" smtClean="0">
                <a:solidFill>
                  <a:srgbClr val="0000FF"/>
                </a:solidFill>
              </a:rPr>
              <a:t>real </a:t>
            </a:r>
            <a:r>
              <a:rPr lang="en-US" sz="2000" dirty="0">
                <a:solidFill>
                  <a:srgbClr val="0000FF"/>
                </a:solidFill>
              </a:rPr>
              <a:t>power injection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load bus:   	controllable load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267200" y="3048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990958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96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692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4267200" y="3048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908160"/>
              </p:ext>
            </p:extLst>
          </p:nvPr>
        </p:nvGraphicFramePr>
        <p:xfrm>
          <a:off x="5791200" y="4495800"/>
          <a:ext cx="2971800" cy="220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21" name="Equation" r:id="rId4" imgW="1104900" imgH="889000" progId="Equation.3">
                  <p:embed/>
                </p:oleObj>
              </mc:Choice>
              <mc:Fallback>
                <p:oleObj name="Equation" r:id="rId4" imgW="11049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495800"/>
                        <a:ext cx="2971800" cy="220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09800" y="4724400"/>
            <a:ext cx="2879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generator buses: 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367505"/>
              </p:ext>
            </p:extLst>
          </p:nvPr>
        </p:nvGraphicFramePr>
        <p:xfrm>
          <a:off x="76200" y="5410200"/>
          <a:ext cx="5257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22" name="Equation" r:id="rId6" imgW="2057400" imgH="520700" progId="Equation.3">
                  <p:embed/>
                </p:oleObj>
              </mc:Choice>
              <mc:Fallback>
                <p:oleObj name="Equation" r:id="rId6" imgW="20574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410200"/>
                        <a:ext cx="5257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481966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23" name="Equation" r:id="rId8" imgW="2362200" imgH="914400" progId="Equation.3">
                  <p:embed/>
                </p:oleObj>
              </mc:Choice>
              <mc:Fallback>
                <p:oleObj name="Equation" r:id="rId8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02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control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76400" y="1350129"/>
            <a:ext cx="5486400" cy="4364871"/>
            <a:chOff x="1676400" y="990600"/>
            <a:chExt cx="5486400" cy="436487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39473456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127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/>
          <p:cNvSpPr txBox="1"/>
          <p:nvPr/>
        </p:nvSpPr>
        <p:spPr>
          <a:xfrm rot="16200000">
            <a:off x="339723" y="2260498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09566" y="4395766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494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69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Every closed-loop equilibrium solves OLC and its dual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primary control works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38200" y="3278188"/>
            <a:ext cx="7696200" cy="3503612"/>
            <a:chOff x="838200" y="2895600"/>
            <a:chExt cx="7696200" cy="3503612"/>
          </a:xfrm>
        </p:grpSpPr>
        <p:graphicFrame>
          <p:nvGraphicFramePr>
            <p:cNvPr id="6" name="Objec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72143704"/>
                </p:ext>
              </p:extLst>
            </p:nvPr>
          </p:nvGraphicFramePr>
          <p:xfrm>
            <a:off x="2743200" y="5334000"/>
            <a:ext cx="1993900" cy="1065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196" name="Equation" r:id="rId4" imgW="762000" imgH="393700" progId="Equation.3">
                    <p:embed/>
                  </p:oleObj>
                </mc:Choice>
                <mc:Fallback>
                  <p:oleObj name="Equation" r:id="rId4" imgW="762000" imgH="393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334000"/>
                          <a:ext cx="1993900" cy="1065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838200" y="2895600"/>
              <a:ext cx="7696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en-US" altLang="zh-CN" sz="1000" dirty="0" smtClean="0">
                <a:ea typeface="宋体" pitchFamily="2" charset="-122"/>
              </a:endParaRP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 smtClean="0">
                  <a:ea typeface="宋体" pitchFamily="2" charset="-122"/>
                </a:rPr>
                <a:t>Suppose </a:t>
              </a:r>
            </a:p>
            <a:p>
              <a:pPr eaLnBrk="1" hangingPunct="1">
                <a:buFont typeface="Wingdings" pitchFamily="2" charset="2"/>
                <a:buNone/>
              </a:pPr>
              <a:endParaRPr lang="en-US" altLang="zh-CN" sz="4000" dirty="0" smtClean="0">
                <a:ea typeface="宋体" pitchFamily="2" charset="-122"/>
              </a:endParaRPr>
            </a:p>
            <a:p>
              <a:pPr eaLnBrk="1" hangingPunct="1"/>
              <a:r>
                <a:rPr lang="en-US" altLang="zh-CN" dirty="0" smtClean="0">
                  <a:ea typeface="宋体" pitchFamily="2" charset="-122"/>
                </a:rPr>
                <a:t>Any closed-loop equilibrium is (locally) asymptotically stable provided</a:t>
              </a:r>
            </a:p>
          </p:txBody>
        </p:sp>
        <p:graphicFrame>
          <p:nvGraphicFramePr>
            <p:cNvPr id="1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7898677"/>
                </p:ext>
              </p:extLst>
            </p:nvPr>
          </p:nvGraphicFramePr>
          <p:xfrm>
            <a:off x="2667000" y="2960687"/>
            <a:ext cx="4702175" cy="1382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197" name="Equation" r:id="rId6" imgW="1752600" imgH="558800" progId="Equation.3">
                    <p:embed/>
                  </p:oleObj>
                </mc:Choice>
                <mc:Fallback>
                  <p:oleObj name="Equation" r:id="rId6" imgW="17526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2960687"/>
                          <a:ext cx="4702175" cy="1382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10827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Literature: load-side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9067800" cy="586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Original </a:t>
            </a:r>
            <a:r>
              <a:rPr lang="en-US" sz="2000" dirty="0" smtClean="0"/>
              <a:t>idea &amp; early analytical work</a:t>
            </a:r>
            <a:endParaRPr lang="en-US" sz="2000" dirty="0" smtClean="0"/>
          </a:p>
          <a:p>
            <a:pPr lvl="1"/>
            <a:r>
              <a:rPr lang="en-US" sz="1800" dirty="0" err="1">
                <a:solidFill>
                  <a:srgbClr val="000000"/>
                </a:solidFill>
              </a:rPr>
              <a:t>Schweppe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et al </a:t>
            </a:r>
            <a:r>
              <a:rPr lang="en-US" sz="1800" dirty="0" smtClean="0">
                <a:solidFill>
                  <a:srgbClr val="000000"/>
                </a:solidFill>
              </a:rPr>
              <a:t>1980; Bergin, Hill, </a:t>
            </a:r>
            <a:r>
              <a:rPr lang="en-US" sz="1800" dirty="0" err="1" smtClean="0">
                <a:solidFill>
                  <a:srgbClr val="000000"/>
                </a:solidFill>
              </a:rPr>
              <a:t>Qu</a:t>
            </a:r>
            <a:r>
              <a:rPr lang="en-US" sz="1800" dirty="0" smtClean="0">
                <a:solidFill>
                  <a:srgbClr val="000000"/>
                </a:solidFill>
              </a:rPr>
              <a:t>, Dorsey, Wang, </a:t>
            </a:r>
            <a:r>
              <a:rPr lang="en-US" sz="1800" dirty="0" err="1" smtClean="0">
                <a:solidFill>
                  <a:srgbClr val="000000"/>
                </a:solidFill>
              </a:rPr>
              <a:t>Varaiya</a:t>
            </a:r>
            <a:r>
              <a:rPr lang="en-US" sz="1800" dirty="0" smtClean="0">
                <a:solidFill>
                  <a:srgbClr val="000000"/>
                </a:solidFill>
              </a:rPr>
              <a:t> …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Small </a:t>
            </a:r>
            <a:r>
              <a:rPr lang="en-US" sz="2000" dirty="0"/>
              <a:t>scale trials around the world</a:t>
            </a:r>
          </a:p>
          <a:p>
            <a:pPr lvl="1"/>
            <a:r>
              <a:rPr lang="en-US" sz="1800" dirty="0" err="1"/>
              <a:t>D.Hammerstrom</a:t>
            </a:r>
            <a:r>
              <a:rPr lang="en-US" sz="1800" dirty="0"/>
              <a:t> et al </a:t>
            </a:r>
            <a:r>
              <a:rPr lang="en-US" sz="1800" dirty="0" smtClean="0"/>
              <a:t>2007, UK </a:t>
            </a:r>
            <a:r>
              <a:rPr lang="en-US" sz="1800" dirty="0"/>
              <a:t>Market Transform </a:t>
            </a:r>
            <a:r>
              <a:rPr lang="en-US" sz="1800" dirty="0" err="1"/>
              <a:t>Programme</a:t>
            </a:r>
            <a:r>
              <a:rPr lang="en-US" sz="1800" dirty="0"/>
              <a:t> </a:t>
            </a:r>
            <a:r>
              <a:rPr lang="en-US" sz="1800" dirty="0" smtClean="0"/>
              <a:t>2008</a:t>
            </a:r>
            <a:endParaRPr lang="en-US" sz="1400" dirty="0"/>
          </a:p>
          <a:p>
            <a:pPr marL="0" indent="0">
              <a:buNone/>
            </a:pPr>
            <a:r>
              <a:rPr lang="en-US" sz="2000" dirty="0" smtClean="0"/>
              <a:t>Early simulation studies </a:t>
            </a:r>
          </a:p>
          <a:p>
            <a:pPr lvl="1"/>
            <a:r>
              <a:rPr lang="en-US" sz="1800" dirty="0" err="1" smtClean="0"/>
              <a:t>Trudnowski</a:t>
            </a:r>
            <a:r>
              <a:rPr lang="en-US" sz="1800" dirty="0" smtClean="0"/>
              <a:t> et al 2006, Lu and </a:t>
            </a:r>
            <a:r>
              <a:rPr lang="en-US" sz="1800" dirty="0" err="1" smtClean="0"/>
              <a:t>Hammerstrom</a:t>
            </a:r>
            <a:r>
              <a:rPr lang="en-US" sz="1800" dirty="0" smtClean="0"/>
              <a:t> 2006, Short et al 2007, Donnelly et al 2010, Brooks et al 2010, Callaway </a:t>
            </a:r>
            <a:r>
              <a:rPr lang="en-US" sz="1800" dirty="0"/>
              <a:t>and I. A. </a:t>
            </a:r>
            <a:r>
              <a:rPr lang="en-US" sz="1800" dirty="0" err="1"/>
              <a:t>Hiskens</a:t>
            </a:r>
            <a:r>
              <a:rPr lang="en-US" sz="1800" dirty="0"/>
              <a:t>, </a:t>
            </a:r>
            <a:r>
              <a:rPr lang="en-US" sz="1800" dirty="0" smtClean="0"/>
              <a:t>2011, Molina</a:t>
            </a:r>
            <a:r>
              <a:rPr lang="en-US" sz="1800" dirty="0"/>
              <a:t>-Garcia </a:t>
            </a:r>
            <a:r>
              <a:rPr lang="en-US" sz="1800" dirty="0" smtClean="0"/>
              <a:t>et al 2011</a:t>
            </a:r>
            <a:endParaRPr lang="en-US" sz="1400" dirty="0" smtClean="0"/>
          </a:p>
          <a:p>
            <a:pPr marL="0" indent="0">
              <a:buNone/>
            </a:pPr>
            <a:r>
              <a:rPr lang="en-US" sz="2000" dirty="0" smtClean="0"/>
              <a:t>Analytical </a:t>
            </a:r>
            <a:r>
              <a:rPr lang="en-US" sz="2000" dirty="0" smtClean="0"/>
              <a:t>work – load-side control</a:t>
            </a:r>
            <a:endParaRPr lang="en-US" sz="2000" dirty="0" smtClean="0"/>
          </a:p>
          <a:p>
            <a:pPr lvl="1"/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Zhao et al (2012/2014),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and Low (2014),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et al (2014), Zhao and Low (2014), Zhao et al (2015)</a:t>
            </a:r>
          </a:p>
          <a:p>
            <a:pPr lvl="1"/>
            <a:r>
              <a:rPr lang="en-US" sz="1800" dirty="0" smtClean="0"/>
              <a:t>Simpson</a:t>
            </a:r>
            <a:r>
              <a:rPr lang="en-US" sz="1800" dirty="0"/>
              <a:t>-</a:t>
            </a:r>
            <a:r>
              <a:rPr lang="en-US" sz="1800" dirty="0" err="1" smtClean="0"/>
              <a:t>Porco</a:t>
            </a:r>
            <a:r>
              <a:rPr lang="en-US" sz="1800" dirty="0"/>
              <a:t> </a:t>
            </a:r>
            <a:r>
              <a:rPr lang="en-US" sz="1800" dirty="0" smtClean="0"/>
              <a:t>et al 2013, </a:t>
            </a:r>
            <a:r>
              <a:rPr lang="en-US" sz="1800" dirty="0"/>
              <a:t>You and Chen </a:t>
            </a:r>
            <a:r>
              <a:rPr lang="en-US" sz="1800" dirty="0" smtClean="0"/>
              <a:t>2014, </a:t>
            </a:r>
            <a:r>
              <a:rPr lang="en-US" altLang="zh-CN" sz="1800" dirty="0">
                <a:ea typeface="宋体" pitchFamily="2" charset="-122"/>
              </a:rPr>
              <a:t>Zhang and </a:t>
            </a:r>
            <a:r>
              <a:rPr lang="en-US" sz="1800" dirty="0" err="1"/>
              <a:t>Papachristodoulou</a:t>
            </a:r>
            <a:r>
              <a:rPr lang="en-US" sz="1800" dirty="0"/>
              <a:t> (</a:t>
            </a:r>
            <a:r>
              <a:rPr lang="en-US" sz="1800" dirty="0" smtClean="0"/>
              <a:t>2014), </a:t>
            </a:r>
            <a:r>
              <a:rPr lang="en-US" sz="1800" dirty="0" smtClean="0"/>
              <a:t>Ma et al (2014), Zhao</a:t>
            </a:r>
            <a:r>
              <a:rPr lang="en-US" sz="1800" dirty="0" smtClean="0"/>
              <a:t>, et al (2014</a:t>
            </a:r>
            <a:r>
              <a:rPr lang="en-US" sz="1800" dirty="0" smtClean="0"/>
              <a:t>), </a:t>
            </a:r>
            <a:endParaRPr lang="en-US" sz="1800" dirty="0" smtClean="0"/>
          </a:p>
          <a:p>
            <a:pPr marL="0" indent="0">
              <a:buNone/>
            </a:pPr>
            <a:r>
              <a:rPr lang="en-US" altLang="zh-CN" sz="2000" dirty="0">
                <a:ea typeface="宋体" pitchFamily="2" charset="-122"/>
              </a:rPr>
              <a:t>Recent </a:t>
            </a:r>
            <a:r>
              <a:rPr lang="en-US" altLang="zh-CN" sz="2000" dirty="0" smtClean="0">
                <a:ea typeface="宋体" pitchFamily="2" charset="-122"/>
              </a:rPr>
              <a:t>analysis – generator-side/</a:t>
            </a:r>
            <a:r>
              <a:rPr lang="en-US" altLang="zh-CN" sz="2000" dirty="0" err="1" smtClean="0">
                <a:ea typeface="宋体" pitchFamily="2" charset="-122"/>
              </a:rPr>
              <a:t>microgrid</a:t>
            </a:r>
            <a:r>
              <a:rPr lang="en-US" altLang="zh-CN" sz="2000" dirty="0" smtClean="0">
                <a:ea typeface="宋体" pitchFamily="2" charset="-122"/>
              </a:rPr>
              <a:t> control: </a:t>
            </a:r>
          </a:p>
          <a:p>
            <a:pPr lvl="1"/>
            <a:r>
              <a:rPr lang="en-US" altLang="zh-CN" sz="1800" dirty="0" err="1"/>
              <a:t>Andreasson</a:t>
            </a:r>
            <a:r>
              <a:rPr lang="en-US" altLang="zh-CN" sz="1800" dirty="0"/>
              <a:t> et al (2013), Zhang and </a:t>
            </a:r>
            <a:r>
              <a:rPr lang="en-US" sz="1800" dirty="0" err="1"/>
              <a:t>Papachristodoulou</a:t>
            </a:r>
            <a:r>
              <a:rPr lang="en-US" sz="1800" dirty="0"/>
              <a:t> (2013), Li et al (2014), Burger et al (2014), You and Chen (2014), Simpson-</a:t>
            </a:r>
            <a:r>
              <a:rPr lang="en-US" sz="1800" dirty="0" err="1"/>
              <a:t>Porco</a:t>
            </a:r>
            <a:r>
              <a:rPr lang="en-US" sz="1800" dirty="0"/>
              <a:t> et al (2013), </a:t>
            </a:r>
            <a:r>
              <a:rPr lang="en-US" sz="1800" dirty="0" smtClean="0"/>
              <a:t>Hill et al (2014), </a:t>
            </a:r>
            <a:r>
              <a:rPr lang="en-US" sz="1800" dirty="0" err="1" smtClean="0"/>
              <a:t>Dorfler</a:t>
            </a:r>
            <a:r>
              <a:rPr lang="en-US" sz="1800" dirty="0" smtClean="0"/>
              <a:t> </a:t>
            </a:r>
            <a:r>
              <a:rPr lang="en-US" sz="1800" dirty="0"/>
              <a:t>et al (2014</a:t>
            </a:r>
            <a:r>
              <a:rPr lang="en-US" sz="1800" dirty="0" smtClean="0"/>
              <a:t>)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38606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Network model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Load-side frequency control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Details</a:t>
            </a:r>
            <a:endParaRPr lang="en-US" sz="3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5505271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b="1" dirty="0" smtClean="0">
                <a:solidFill>
                  <a:srgbClr val="0000FF"/>
                </a:solidFill>
              </a:rPr>
              <a:t>Main references: </a:t>
            </a:r>
          </a:p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Low, </a:t>
            </a:r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Zhao, Low, CDC </a:t>
            </a:r>
            <a:r>
              <a:rPr lang="en-US" dirty="0">
                <a:solidFill>
                  <a:srgbClr val="0000FF"/>
                </a:solidFill>
              </a:rPr>
              <a:t>2014, Zhao et al CISS </a:t>
            </a:r>
            <a:r>
              <a:rPr lang="en-US" dirty="0" smtClean="0">
                <a:solidFill>
                  <a:srgbClr val="0000FF"/>
                </a:solidFill>
              </a:rPr>
              <a:t>2015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01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2800350" y="2114550"/>
            <a:ext cx="1314450" cy="2533650"/>
            <a:chOff x="2895600" y="1885950"/>
            <a:chExt cx="1314450" cy="253365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733799" y="2438401"/>
              <a:ext cx="0" cy="1524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3710689" y="3581400"/>
              <a:ext cx="499361" cy="3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4210050" y="358140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2895600" y="3200400"/>
              <a:ext cx="78457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5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0279091"/>
                </p:ext>
              </p:extLst>
            </p:nvPr>
          </p:nvGraphicFramePr>
          <p:xfrm>
            <a:off x="3657600" y="1885950"/>
            <a:ext cx="1920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397" name="Equation" r:id="rId4" imgW="88900" imgH="165100" progId="Equation.3">
                    <p:embed/>
                  </p:oleObj>
                </mc:Choice>
                <mc:Fallback>
                  <p:oleObj name="Equation" r:id="rId4" imgW="889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885950"/>
                          <a:ext cx="1920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1524000" y="2438400"/>
            <a:ext cx="4267200" cy="3846731"/>
            <a:chOff x="1524000" y="2590800"/>
            <a:chExt cx="4267200" cy="3846731"/>
          </a:xfrm>
        </p:grpSpPr>
        <p:graphicFrame>
          <p:nvGraphicFramePr>
            <p:cNvPr id="5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64497291"/>
                </p:ext>
              </p:extLst>
            </p:nvPr>
          </p:nvGraphicFramePr>
          <p:xfrm>
            <a:off x="1981200" y="3048000"/>
            <a:ext cx="466725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398" name="Equation" r:id="rId6" imgW="215900" imgH="241300" progId="Equation.3">
                    <p:embed/>
                  </p:oleObj>
                </mc:Choice>
                <mc:Fallback>
                  <p:oleObj name="Equation" r:id="rId6" imgW="2159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3048000"/>
                          <a:ext cx="466725" cy="584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1524000" y="2590800"/>
              <a:ext cx="1492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FF"/>
                  </a:solidFill>
                </a:rPr>
                <a:t>generation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438401" y="4954588"/>
              <a:ext cx="3352799" cy="1482943"/>
              <a:chOff x="2438401" y="4954588"/>
              <a:chExt cx="3352799" cy="1482943"/>
            </a:xfrm>
          </p:grpSpPr>
          <p:graphicFrame>
            <p:nvGraphicFramePr>
              <p:cNvPr id="56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3569119"/>
                  </p:ext>
                </p:extLst>
              </p:nvPr>
            </p:nvGraphicFramePr>
            <p:xfrm>
              <a:off x="3432175" y="4954588"/>
              <a:ext cx="1028700" cy="687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5399" name="Equation" r:id="rId8" imgW="393700" imgH="254000" progId="Equation.3">
                      <p:embed/>
                    </p:oleObj>
                  </mc:Choice>
                  <mc:Fallback>
                    <p:oleObj name="Equation" r:id="rId8" imgW="393700" imgH="2540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2175" y="4954588"/>
                            <a:ext cx="1028700" cy="687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TextBox 33"/>
              <p:cNvSpPr txBox="1"/>
              <p:nvPr/>
            </p:nvSpPr>
            <p:spPr>
              <a:xfrm>
                <a:off x="2438401" y="5791200"/>
                <a:ext cx="33527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</a:rPr>
                  <a:t>l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oads: </a:t>
                </a:r>
              </a:p>
              <a:p>
                <a:pPr algn="ctr"/>
                <a:r>
                  <a:rPr lang="en-US" sz="1600" dirty="0" smtClean="0">
                    <a:solidFill>
                      <a:srgbClr val="0000FF"/>
                    </a:solidFill>
                  </a:rPr>
                  <a:t>controllable + </a:t>
                </a:r>
                <a:r>
                  <a:rPr lang="en-US" sz="1600" dirty="0" err="1">
                    <a:solidFill>
                      <a:srgbClr val="0000FF"/>
                    </a:solidFill>
                  </a:rPr>
                  <a:t>freq</a:t>
                </a:r>
                <a:r>
                  <a:rPr lang="en-US" sz="1600" dirty="0">
                    <a:solidFill>
                      <a:srgbClr val="0000FF"/>
                    </a:solidFill>
                  </a:rPr>
                  <a:t>-sensitive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15439" y="2438400"/>
            <a:ext cx="3452111" cy="2255838"/>
            <a:chOff x="3710689" y="2362200"/>
            <a:chExt cx="3452111" cy="2255838"/>
          </a:xfrm>
        </p:grpSpPr>
        <p:cxnSp>
          <p:nvCxnSpPr>
            <p:cNvPr id="38" name="Straight Connector 37"/>
            <p:cNvCxnSpPr/>
            <p:nvPr/>
          </p:nvCxnSpPr>
          <p:spPr bwMode="auto">
            <a:xfrm>
              <a:off x="7162799" y="3437515"/>
              <a:ext cx="0" cy="118052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3710689" y="3142384"/>
              <a:ext cx="3452110" cy="8853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162800" y="2362200"/>
              <a:ext cx="0" cy="762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extBox 38"/>
          <p:cNvSpPr txBox="1"/>
          <p:nvPr/>
        </p:nvSpPr>
        <p:spPr>
          <a:xfrm>
            <a:off x="4267200" y="6396335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/>
              <a:t>: region/control area/balancing authority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3615439" y="381000"/>
            <a:ext cx="3623561" cy="2542454"/>
            <a:chOff x="3615439" y="381000"/>
            <a:chExt cx="3623561" cy="2542454"/>
          </a:xfrm>
        </p:grpSpPr>
        <p:grpSp>
          <p:nvGrpSpPr>
            <p:cNvPr id="17" name="Group 16"/>
            <p:cNvGrpSpPr/>
            <p:nvPr/>
          </p:nvGrpSpPr>
          <p:grpSpPr>
            <a:xfrm>
              <a:off x="3615439" y="381000"/>
              <a:ext cx="3623561" cy="2542454"/>
              <a:chOff x="3615439" y="533400"/>
              <a:chExt cx="3623561" cy="254245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615439" y="533400"/>
                <a:ext cx="3623561" cy="2542454"/>
                <a:chOff x="3710689" y="304800"/>
                <a:chExt cx="3623561" cy="2542454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7162799" y="838200"/>
                  <a:ext cx="0" cy="118052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3710689" y="1447800"/>
                  <a:ext cx="3452111" cy="139945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aphicFrame>
              <p:nvGraphicFramePr>
                <p:cNvPr id="54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757566930"/>
                    </p:ext>
                  </p:extLst>
                </p:nvPr>
              </p:nvGraphicFramePr>
              <p:xfrm>
                <a:off x="7086600" y="304800"/>
                <a:ext cx="247650" cy="460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95400" name="Equation" r:id="rId10" imgW="114300" imgH="190500" progId="Equation.3">
                        <p:embed/>
                      </p:oleObj>
                    </mc:Choice>
                    <mc:Fallback>
                      <p:oleObj name="Equation" r:id="rId10" imgW="114300" imgH="190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86600" y="304800"/>
                              <a:ext cx="247650" cy="460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53770760"/>
                    </p:ext>
                  </p:extLst>
                </p:nvPr>
              </p:nvGraphicFramePr>
              <p:xfrm>
                <a:off x="6191250" y="1809750"/>
                <a:ext cx="384175" cy="552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95401" name="Equation" r:id="rId12" imgW="177800" imgH="228600" progId="Equation.3">
                        <p:embed/>
                      </p:oleObj>
                    </mc:Choice>
                    <mc:Fallback>
                      <p:oleObj name="Equation" r:id="rId12" imgW="177800" imgH="2286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91250" y="1809750"/>
                              <a:ext cx="384175" cy="5524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" name="TextBox 34"/>
              <p:cNvSpPr txBox="1"/>
              <p:nvPr/>
            </p:nvSpPr>
            <p:spPr>
              <a:xfrm>
                <a:off x="4038600" y="1504890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FF"/>
                    </a:solidFill>
                  </a:rPr>
                  <a:t>branch power</a:t>
                </a:r>
              </a:p>
            </p:txBody>
          </p:sp>
        </p:grpSp>
        <p:graphicFrame>
          <p:nvGraphicFramePr>
            <p:cNvPr id="2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21087226"/>
                </p:ext>
              </p:extLst>
            </p:nvPr>
          </p:nvGraphicFramePr>
          <p:xfrm>
            <a:off x="4876800" y="175260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402" name="Equation" r:id="rId14" imgW="177800" imgH="228600" progId="Equation.3">
                    <p:embed/>
                  </p:oleObj>
                </mc:Choice>
                <mc:Fallback>
                  <p:oleObj name="Equation" r:id="rId14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75260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TextBox 3"/>
          <p:cNvSpPr txBox="1"/>
          <p:nvPr/>
        </p:nvSpPr>
        <p:spPr>
          <a:xfrm>
            <a:off x="0" y="3925669"/>
            <a:ext cx="2904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include generator-side</a:t>
            </a:r>
          </a:p>
          <a:p>
            <a:r>
              <a:rPr lang="en-US" dirty="0"/>
              <a:t>c</a:t>
            </a:r>
            <a:r>
              <a:rPr lang="en-US" dirty="0" smtClean="0"/>
              <a:t>ontrol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86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119129</TotalTime>
  <Words>2283</Words>
  <Application>Microsoft Macintosh PowerPoint</Application>
  <PresentationFormat>On-screen Show (4:3)</PresentationFormat>
  <Paragraphs>577</Paragraphs>
  <Slides>65</Slides>
  <Notes>65</Notes>
  <HiddenSlides>13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5_Profile</vt:lpstr>
      <vt:lpstr>Equation</vt:lpstr>
      <vt:lpstr>Design and Stability of  Load-side Frequency Control</vt:lpstr>
      <vt:lpstr>Motivation</vt:lpstr>
      <vt:lpstr>Motivation</vt:lpstr>
      <vt:lpstr>Why load-side participation</vt:lpstr>
      <vt:lpstr>What is the potential</vt:lpstr>
      <vt:lpstr>How </vt:lpstr>
      <vt:lpstr>Literature: load-side control</vt:lpstr>
      <vt:lpstr>Outline</vt:lpstr>
      <vt:lpstr>Network model</vt:lpstr>
      <vt:lpstr>Network model</vt:lpstr>
      <vt:lpstr>Network model</vt:lpstr>
      <vt:lpstr>Frequency control</vt:lpstr>
      <vt:lpstr>Frequency control</vt:lpstr>
      <vt:lpstr>Frequency control</vt:lpstr>
      <vt:lpstr>Outline</vt:lpstr>
      <vt:lpstr>Load-side controller design</vt:lpstr>
      <vt:lpstr>Load-side controller design</vt:lpstr>
      <vt:lpstr>Load-side controller design</vt:lpstr>
      <vt:lpstr>Load-side controller design</vt:lpstr>
      <vt:lpstr>Load-side controller design</vt:lpstr>
      <vt:lpstr>Summary: control architecture</vt:lpstr>
      <vt:lpstr>Summary: control architecture</vt:lpstr>
      <vt:lpstr>Summary: control architecture</vt:lpstr>
      <vt:lpstr>PowerPoint Presentation</vt:lpstr>
      <vt:lpstr>Recall: design approach</vt:lpstr>
      <vt:lpstr>OLC for secondary control</vt:lpstr>
      <vt:lpstr>OLC for secondary control</vt:lpstr>
      <vt:lpstr>OLC for secondary control</vt:lpstr>
      <vt:lpstr>Control architecture</vt:lpstr>
      <vt:lpstr>Secondary frequency control</vt:lpstr>
      <vt:lpstr>Secondary control works</vt:lpstr>
      <vt:lpstr>Recap: key ideas</vt:lpstr>
      <vt:lpstr>Recap: key ideas</vt:lpstr>
      <vt:lpstr>Outline</vt:lpstr>
      <vt:lpstr>Simulations</vt:lpstr>
      <vt:lpstr>Primary control</vt:lpstr>
      <vt:lpstr>Secondary control</vt:lpstr>
      <vt:lpstr>Secondary control</vt:lpstr>
      <vt:lpstr>Conclusion</vt:lpstr>
      <vt:lpstr>Outline</vt:lpstr>
      <vt:lpstr>PowerPoint Presentation</vt:lpstr>
      <vt:lpstr>Recall: design approach</vt:lpstr>
      <vt:lpstr>Outline</vt:lpstr>
      <vt:lpstr>Optimal load control (OLC) </vt:lpstr>
      <vt:lpstr>   system dynamics + load control  = primal dual alg</vt:lpstr>
      <vt:lpstr>Control architecture</vt:lpstr>
      <vt:lpstr>Load-side primary control works</vt:lpstr>
      <vt:lpstr>Recap: control goals</vt:lpstr>
      <vt:lpstr>Outline</vt:lpstr>
      <vt:lpstr>OLC for secondary control</vt:lpstr>
      <vt:lpstr>OLC for secondary control</vt:lpstr>
      <vt:lpstr>OLC for secondary control</vt:lpstr>
      <vt:lpstr>Recall: primary control</vt:lpstr>
      <vt:lpstr>Control architecture</vt:lpstr>
      <vt:lpstr>Secondary frequency control</vt:lpstr>
      <vt:lpstr>Secondary control works</vt:lpstr>
      <vt:lpstr>Recap: key ideas</vt:lpstr>
      <vt:lpstr>Recap: key ideas</vt:lpstr>
      <vt:lpstr>Recap: control goals</vt:lpstr>
      <vt:lpstr>Outline</vt:lpstr>
      <vt:lpstr>Generator-side control</vt:lpstr>
      <vt:lpstr>Generator-side control</vt:lpstr>
      <vt:lpstr>Generator-side control</vt:lpstr>
      <vt:lpstr>Load-side control</vt:lpstr>
      <vt:lpstr>Load-side primary control works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 Low</cp:lastModifiedBy>
  <cp:revision>1659</cp:revision>
  <dcterms:created xsi:type="dcterms:W3CDTF">2002-02-06T01:55:12Z</dcterms:created>
  <dcterms:modified xsi:type="dcterms:W3CDTF">2015-07-21T02:57:26Z</dcterms:modified>
</cp:coreProperties>
</file>